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6B0861-F794-482C-8A74-9F4F152262A8}"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237790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B0861-F794-482C-8A74-9F4F152262A8}"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1487243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B0861-F794-482C-8A74-9F4F152262A8}"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215916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6B0861-F794-482C-8A74-9F4F152262A8}"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154196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B0861-F794-482C-8A74-9F4F152262A8}" type="datetimeFigureOut">
              <a:rPr lang="en-GB" smtClean="0"/>
              <a:t>09/03/2022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192941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6B0861-F794-482C-8A74-9F4F152262A8}" type="datetimeFigureOut">
              <a:rPr lang="en-GB" smtClean="0"/>
              <a:t>09/03/2022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3053267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6B0861-F794-482C-8A74-9F4F152262A8}" type="datetimeFigureOut">
              <a:rPr lang="en-GB" smtClean="0"/>
              <a:t>09/03/2022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265824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6B0861-F794-482C-8A74-9F4F152262A8}" type="datetimeFigureOut">
              <a:rPr lang="en-GB" smtClean="0"/>
              <a:t>09/03/2022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2505844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B0861-F794-482C-8A74-9F4F152262A8}" type="datetimeFigureOut">
              <a:rPr lang="en-GB" smtClean="0"/>
              <a:t>09/03/2022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232667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B0861-F794-482C-8A74-9F4F152262A8}" type="datetimeFigureOut">
              <a:rPr lang="en-GB" smtClean="0"/>
              <a:t>09/03/2022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113904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B0861-F794-482C-8A74-9F4F152262A8}" type="datetimeFigureOut">
              <a:rPr lang="en-GB" smtClean="0"/>
              <a:t>09/03/2022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AF8269-DBF5-4AA3-AE25-EF0248952EE1}" type="slidenum">
              <a:rPr lang="en-GB" smtClean="0"/>
              <a:t>‹#›</a:t>
            </a:fld>
            <a:endParaRPr lang="en-GB"/>
          </a:p>
        </p:txBody>
      </p:sp>
    </p:spTree>
    <p:extLst>
      <p:ext uri="{BB962C8B-B14F-4D97-AF65-F5344CB8AC3E}">
        <p14:creationId xmlns:p14="http://schemas.microsoft.com/office/powerpoint/2010/main" val="307507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B0861-F794-482C-8A74-9F4F152262A8}" type="datetimeFigureOut">
              <a:rPr lang="en-GB" smtClean="0"/>
              <a:t>09/03/2022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F8269-DBF5-4AA3-AE25-EF0248952EE1}" type="slidenum">
              <a:rPr lang="en-GB" smtClean="0"/>
              <a:t>‹#›</a:t>
            </a:fld>
            <a:endParaRPr lang="en-GB"/>
          </a:p>
        </p:txBody>
      </p:sp>
    </p:spTree>
    <p:extLst>
      <p:ext uri="{BB962C8B-B14F-4D97-AF65-F5344CB8AC3E}">
        <p14:creationId xmlns:p14="http://schemas.microsoft.com/office/powerpoint/2010/main" val="1106997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741" y="2300373"/>
            <a:ext cx="9144000" cy="2387600"/>
          </a:xfrm>
        </p:spPr>
        <p:txBody>
          <a:bodyPr/>
          <a:lstStyle/>
          <a:p>
            <a:r>
              <a:rPr lang="en-US" dirty="0" smtClean="0"/>
              <a:t>Year 1 Phonics Screening Check</a:t>
            </a:r>
            <a:endParaRPr lang="en-GB" dirty="0"/>
          </a:p>
        </p:txBody>
      </p:sp>
      <p:sp>
        <p:nvSpPr>
          <p:cNvPr id="3" name="Subtitle 2"/>
          <p:cNvSpPr>
            <a:spLocks noGrp="1"/>
          </p:cNvSpPr>
          <p:nvPr>
            <p:ph type="subTitle" idx="1"/>
          </p:nvPr>
        </p:nvSpPr>
        <p:spPr>
          <a:xfrm>
            <a:off x="1178011" y="5348460"/>
            <a:ext cx="9144000" cy="1655762"/>
          </a:xfrm>
        </p:spPr>
        <p:txBody>
          <a:bodyPr>
            <a:normAutofit/>
          </a:bodyPr>
          <a:lstStyle/>
          <a:p>
            <a:r>
              <a:rPr lang="en-US" sz="4400" dirty="0" smtClean="0"/>
              <a:t>Information Evening</a:t>
            </a:r>
            <a:endParaRPr lang="en-GB" sz="4400" dirty="0"/>
          </a:p>
        </p:txBody>
      </p:sp>
      <p:pic>
        <p:nvPicPr>
          <p:cNvPr id="6" name="Picture 5"/>
          <p:cNvPicPr>
            <a:picLocks noChangeAspect="1"/>
          </p:cNvPicPr>
          <p:nvPr/>
        </p:nvPicPr>
        <p:blipFill>
          <a:blip r:embed="rId2"/>
          <a:stretch>
            <a:fillRect/>
          </a:stretch>
        </p:blipFill>
        <p:spPr>
          <a:xfrm>
            <a:off x="9088524" y="183205"/>
            <a:ext cx="2466975" cy="3209925"/>
          </a:xfrm>
          <a:prstGeom prst="rect">
            <a:avLst/>
          </a:prstGeom>
        </p:spPr>
      </p:pic>
    </p:spTree>
    <p:extLst>
      <p:ext uri="{BB962C8B-B14F-4D97-AF65-F5344CB8AC3E}">
        <p14:creationId xmlns:p14="http://schemas.microsoft.com/office/powerpoint/2010/main" val="3536258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43912" y="131804"/>
            <a:ext cx="3023007" cy="584775"/>
          </a:xfrm>
          <a:prstGeom prst="rect">
            <a:avLst/>
          </a:prstGeom>
          <a:noFill/>
        </p:spPr>
        <p:txBody>
          <a:bodyPr wrap="none" rtlCol="0">
            <a:spAutoFit/>
          </a:bodyPr>
          <a:lstStyle/>
          <a:p>
            <a:r>
              <a:rPr lang="en-US" sz="3200" u="sng" dirty="0" smtClean="0"/>
              <a:t>What is phonics?</a:t>
            </a:r>
            <a:endParaRPr lang="en-GB" sz="3200" u="sng" dirty="0"/>
          </a:p>
        </p:txBody>
      </p:sp>
      <p:sp>
        <p:nvSpPr>
          <p:cNvPr id="3" name="TextBox 2"/>
          <p:cNvSpPr txBox="1"/>
          <p:nvPr/>
        </p:nvSpPr>
        <p:spPr>
          <a:xfrm>
            <a:off x="304801" y="774357"/>
            <a:ext cx="6738549" cy="3046988"/>
          </a:xfrm>
          <a:prstGeom prst="rect">
            <a:avLst/>
          </a:prstGeom>
          <a:noFill/>
        </p:spPr>
        <p:txBody>
          <a:bodyPr wrap="square" rtlCol="0">
            <a:spAutoFit/>
          </a:bodyPr>
          <a:lstStyle/>
          <a:p>
            <a:r>
              <a:rPr lang="en-US" sz="2400" dirty="0" smtClean="0"/>
              <a:t>Children begin learning sounds in Reception and continue this in Year 1. For those children who need it, they will continue to learn phonics in Year 2 as well. Over the course of their phonics sessions, the children learn 44 different sounds and how to blend them for reading and segment them for spelling. During Year 1 we learn alternative spellings of sounds the children already know e.g. </a:t>
            </a:r>
            <a:r>
              <a:rPr lang="en-US" sz="2400" dirty="0" err="1" smtClean="0"/>
              <a:t>ee</a:t>
            </a:r>
            <a:r>
              <a:rPr lang="en-US" sz="2400" dirty="0" smtClean="0"/>
              <a:t>, </a:t>
            </a:r>
            <a:r>
              <a:rPr lang="en-US" sz="2400" dirty="0" err="1" smtClean="0"/>
              <a:t>ea</a:t>
            </a:r>
            <a:r>
              <a:rPr lang="en-US" sz="2400" dirty="0" smtClean="0"/>
              <a:t>, e-e, y.</a:t>
            </a:r>
            <a:endParaRPr lang="en-GB" sz="2400" dirty="0"/>
          </a:p>
        </p:txBody>
      </p:sp>
      <p:sp>
        <p:nvSpPr>
          <p:cNvPr id="4" name="TextBox 3"/>
          <p:cNvSpPr txBox="1"/>
          <p:nvPr/>
        </p:nvSpPr>
        <p:spPr>
          <a:xfrm>
            <a:off x="304801" y="4193059"/>
            <a:ext cx="6862118" cy="2308324"/>
          </a:xfrm>
          <a:prstGeom prst="rect">
            <a:avLst/>
          </a:prstGeom>
          <a:noFill/>
        </p:spPr>
        <p:txBody>
          <a:bodyPr wrap="square" rtlCol="0">
            <a:spAutoFit/>
          </a:bodyPr>
          <a:lstStyle/>
          <a:p>
            <a:r>
              <a:rPr lang="en-US" sz="2400" dirty="0" smtClean="0"/>
              <a:t>The books that the children take home to read directly match with the sounds the children know and can apply to words. These books support the children to develop fluency in their reading while they continue to learn new sounds through phonics teaching.</a:t>
            </a:r>
            <a:endParaRPr lang="en-GB" sz="2400" dirty="0"/>
          </a:p>
        </p:txBody>
      </p:sp>
      <p:pic>
        <p:nvPicPr>
          <p:cNvPr id="5" name="Picture 4"/>
          <p:cNvPicPr>
            <a:picLocks noChangeAspect="1"/>
          </p:cNvPicPr>
          <p:nvPr/>
        </p:nvPicPr>
        <p:blipFill>
          <a:blip r:embed="rId2"/>
          <a:stretch>
            <a:fillRect/>
          </a:stretch>
        </p:blipFill>
        <p:spPr>
          <a:xfrm>
            <a:off x="7518314" y="291156"/>
            <a:ext cx="4459502" cy="6345234"/>
          </a:xfrm>
          <a:prstGeom prst="rect">
            <a:avLst/>
          </a:prstGeom>
        </p:spPr>
      </p:pic>
    </p:spTree>
    <p:extLst>
      <p:ext uri="{BB962C8B-B14F-4D97-AF65-F5344CB8AC3E}">
        <p14:creationId xmlns:p14="http://schemas.microsoft.com/office/powerpoint/2010/main" val="4249944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369" y="848497"/>
            <a:ext cx="5099220" cy="1631216"/>
          </a:xfrm>
          <a:prstGeom prst="rect">
            <a:avLst/>
          </a:prstGeom>
          <a:noFill/>
        </p:spPr>
        <p:txBody>
          <a:bodyPr wrap="square" rtlCol="0">
            <a:spAutoFit/>
          </a:bodyPr>
          <a:lstStyle/>
          <a:p>
            <a:r>
              <a:rPr lang="en-US" sz="2000" dirty="0" smtClean="0"/>
              <a:t>Throughout the country, children in Year 1 will be taking part in a phonics screening check at the beginning of June. In addition, children in Year 2 who did not achieve the required result previously will also undertake the check.</a:t>
            </a:r>
            <a:endParaRPr lang="en-GB" sz="2000" dirty="0"/>
          </a:p>
        </p:txBody>
      </p:sp>
      <p:sp>
        <p:nvSpPr>
          <p:cNvPr id="3" name="TextBox 2"/>
          <p:cNvSpPr txBox="1"/>
          <p:nvPr/>
        </p:nvSpPr>
        <p:spPr>
          <a:xfrm>
            <a:off x="5618205" y="819256"/>
            <a:ext cx="6194853" cy="2554545"/>
          </a:xfrm>
          <a:prstGeom prst="rect">
            <a:avLst/>
          </a:prstGeom>
          <a:noFill/>
        </p:spPr>
        <p:txBody>
          <a:bodyPr wrap="square" rtlCol="0">
            <a:spAutoFit/>
          </a:bodyPr>
          <a:lstStyle/>
          <a:p>
            <a:r>
              <a:rPr lang="en-US" sz="2000" dirty="0" smtClean="0"/>
              <a:t>The check is designed to assess whether children have developed decoding and blending skills to a sufficient standard. Importantly, the children will not be aware that they are completing this check. They are very used to completing short tasks with a teacher or teaching assistant so this will not be unusual for them. We would appreciate your support in keeping this very low key for the children.</a:t>
            </a:r>
            <a:endParaRPr lang="en-GB" sz="2000" dirty="0"/>
          </a:p>
        </p:txBody>
      </p:sp>
      <p:sp>
        <p:nvSpPr>
          <p:cNvPr id="4" name="TextBox 3"/>
          <p:cNvSpPr txBox="1"/>
          <p:nvPr/>
        </p:nvSpPr>
        <p:spPr>
          <a:xfrm>
            <a:off x="428369" y="3467781"/>
            <a:ext cx="11376454" cy="1323439"/>
          </a:xfrm>
          <a:prstGeom prst="rect">
            <a:avLst/>
          </a:prstGeom>
          <a:noFill/>
        </p:spPr>
        <p:txBody>
          <a:bodyPr wrap="square" rtlCol="0">
            <a:spAutoFit/>
          </a:bodyPr>
          <a:lstStyle/>
          <a:p>
            <a:r>
              <a:rPr lang="en-US" sz="2000" dirty="0" smtClean="0"/>
              <a:t>It is worth noting that alongside phonics, we teach the children a number of other skills to support their reading e.g. sharp eyes, try on the fly, </a:t>
            </a:r>
            <a:r>
              <a:rPr lang="en-US" sz="2000" dirty="0" err="1" smtClean="0"/>
              <a:t>flippy</a:t>
            </a:r>
            <a:r>
              <a:rPr lang="en-US" sz="2000" dirty="0" smtClean="0"/>
              <a:t> dolphin. You will have seen stickers in their purple reading record books to indicate when we have taught these skills. Once a new skill has been taught, we continue to support children to use it throughout the year.</a:t>
            </a:r>
            <a:endParaRPr lang="en-GB" sz="2000" dirty="0"/>
          </a:p>
        </p:txBody>
      </p:sp>
      <p:sp>
        <p:nvSpPr>
          <p:cNvPr id="5" name="TextBox 4"/>
          <p:cNvSpPr txBox="1"/>
          <p:nvPr/>
        </p:nvSpPr>
        <p:spPr>
          <a:xfrm>
            <a:off x="2800865" y="263611"/>
            <a:ext cx="5634681" cy="461665"/>
          </a:xfrm>
          <a:prstGeom prst="rect">
            <a:avLst/>
          </a:prstGeom>
          <a:noFill/>
        </p:spPr>
        <p:txBody>
          <a:bodyPr wrap="square" rtlCol="0">
            <a:spAutoFit/>
          </a:bodyPr>
          <a:lstStyle/>
          <a:p>
            <a:r>
              <a:rPr lang="en-US" sz="2400" u="sng" dirty="0" smtClean="0"/>
              <a:t>What is the phonic screening check?</a:t>
            </a:r>
            <a:endParaRPr lang="en-GB" sz="2400" u="sng" dirty="0"/>
          </a:p>
        </p:txBody>
      </p:sp>
      <p:pic>
        <p:nvPicPr>
          <p:cNvPr id="6" name="Picture 5"/>
          <p:cNvPicPr>
            <a:picLocks noChangeAspect="1"/>
          </p:cNvPicPr>
          <p:nvPr/>
        </p:nvPicPr>
        <p:blipFill>
          <a:blip r:embed="rId2"/>
          <a:stretch>
            <a:fillRect/>
          </a:stretch>
        </p:blipFill>
        <p:spPr>
          <a:xfrm>
            <a:off x="9009748" y="4757882"/>
            <a:ext cx="2047875" cy="2009775"/>
          </a:xfrm>
          <a:prstGeom prst="rect">
            <a:avLst/>
          </a:prstGeom>
        </p:spPr>
      </p:pic>
      <p:pic>
        <p:nvPicPr>
          <p:cNvPr id="7" name="Picture 6"/>
          <p:cNvPicPr>
            <a:picLocks noChangeAspect="1"/>
          </p:cNvPicPr>
          <p:nvPr/>
        </p:nvPicPr>
        <p:blipFill>
          <a:blip r:embed="rId3"/>
          <a:stretch>
            <a:fillRect/>
          </a:stretch>
        </p:blipFill>
        <p:spPr>
          <a:xfrm>
            <a:off x="4930217" y="4779314"/>
            <a:ext cx="1952625" cy="2000250"/>
          </a:xfrm>
          <a:prstGeom prst="rect">
            <a:avLst/>
          </a:prstGeom>
        </p:spPr>
      </p:pic>
      <p:pic>
        <p:nvPicPr>
          <p:cNvPr id="8" name="Picture 7"/>
          <p:cNvPicPr>
            <a:picLocks noChangeAspect="1"/>
          </p:cNvPicPr>
          <p:nvPr/>
        </p:nvPicPr>
        <p:blipFill>
          <a:blip r:embed="rId4"/>
          <a:stretch>
            <a:fillRect/>
          </a:stretch>
        </p:blipFill>
        <p:spPr>
          <a:xfrm>
            <a:off x="930104" y="4791220"/>
            <a:ext cx="2047875" cy="1943100"/>
          </a:xfrm>
          <a:prstGeom prst="rect">
            <a:avLst/>
          </a:prstGeom>
        </p:spPr>
      </p:pic>
    </p:spTree>
    <p:extLst>
      <p:ext uri="{BB962C8B-B14F-4D97-AF65-F5344CB8AC3E}">
        <p14:creationId xmlns:p14="http://schemas.microsoft.com/office/powerpoint/2010/main" val="1391609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3084" y="261943"/>
            <a:ext cx="7628238" cy="461665"/>
          </a:xfrm>
          <a:prstGeom prst="rect">
            <a:avLst/>
          </a:prstGeom>
          <a:noFill/>
        </p:spPr>
        <p:txBody>
          <a:bodyPr wrap="square" rtlCol="0">
            <a:spAutoFit/>
          </a:bodyPr>
          <a:lstStyle/>
          <a:p>
            <a:r>
              <a:rPr lang="en-US" sz="2400" u="sng" dirty="0" smtClean="0"/>
              <a:t>What happens during the phonics screening check?</a:t>
            </a:r>
            <a:endParaRPr lang="en-GB" sz="2400" u="sng" dirty="0"/>
          </a:p>
        </p:txBody>
      </p:sp>
      <p:sp>
        <p:nvSpPr>
          <p:cNvPr id="3" name="TextBox 2"/>
          <p:cNvSpPr txBox="1"/>
          <p:nvPr/>
        </p:nvSpPr>
        <p:spPr>
          <a:xfrm>
            <a:off x="741405" y="1466335"/>
            <a:ext cx="7949514" cy="3785652"/>
          </a:xfrm>
          <a:prstGeom prst="rect">
            <a:avLst/>
          </a:prstGeom>
          <a:noFill/>
        </p:spPr>
        <p:txBody>
          <a:bodyPr wrap="square" rtlCol="0">
            <a:spAutoFit/>
          </a:bodyPr>
          <a:lstStyle/>
          <a:p>
            <a:r>
              <a:rPr lang="en-US" sz="2400" dirty="0" smtClean="0"/>
              <a:t>Each child will work individually with a teacher to complete the check. They will be asked to read 40 words aloud. Each child will work at their own pace but for most of the children this will take around 10 minutes to complete.</a:t>
            </a:r>
          </a:p>
          <a:p>
            <a:endParaRPr lang="en-US" sz="2400" dirty="0"/>
          </a:p>
          <a:p>
            <a:r>
              <a:rPr lang="en-US" sz="2400" dirty="0" smtClean="0"/>
              <a:t>The list of words comprises 20 real words and 20 pseudo words (nonsense words).</a:t>
            </a:r>
          </a:p>
          <a:p>
            <a:endParaRPr lang="en-US" sz="2400" dirty="0"/>
          </a:p>
          <a:p>
            <a:r>
              <a:rPr lang="en-US" sz="2400" dirty="0" smtClean="0"/>
              <a:t>There are some practice words at the beginning of the check to ensure your child understands the activity.</a:t>
            </a:r>
            <a:endParaRPr lang="en-GB" sz="2400" dirty="0"/>
          </a:p>
        </p:txBody>
      </p:sp>
      <p:pic>
        <p:nvPicPr>
          <p:cNvPr id="4" name="Picture 3"/>
          <p:cNvPicPr>
            <a:picLocks noChangeAspect="1"/>
          </p:cNvPicPr>
          <p:nvPr/>
        </p:nvPicPr>
        <p:blipFill>
          <a:blip r:embed="rId2"/>
          <a:stretch>
            <a:fillRect/>
          </a:stretch>
        </p:blipFill>
        <p:spPr>
          <a:xfrm>
            <a:off x="8592579" y="1125072"/>
            <a:ext cx="3032103" cy="2990850"/>
          </a:xfrm>
          <a:prstGeom prst="rect">
            <a:avLst/>
          </a:prstGeom>
        </p:spPr>
      </p:pic>
    </p:spTree>
    <p:extLst>
      <p:ext uri="{BB962C8B-B14F-4D97-AF65-F5344CB8AC3E}">
        <p14:creationId xmlns:p14="http://schemas.microsoft.com/office/powerpoint/2010/main" val="3626335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2530" y="420130"/>
            <a:ext cx="2273643" cy="461665"/>
          </a:xfrm>
          <a:prstGeom prst="rect">
            <a:avLst/>
          </a:prstGeom>
          <a:noFill/>
        </p:spPr>
        <p:txBody>
          <a:bodyPr wrap="square" rtlCol="0">
            <a:spAutoFit/>
          </a:bodyPr>
          <a:lstStyle/>
          <a:p>
            <a:r>
              <a:rPr lang="en-US" sz="2400" u="sng" dirty="0" smtClean="0"/>
              <a:t>Pseudo words</a:t>
            </a:r>
            <a:endParaRPr lang="en-GB" sz="2400" u="sng" dirty="0"/>
          </a:p>
        </p:txBody>
      </p:sp>
      <p:sp>
        <p:nvSpPr>
          <p:cNvPr id="3" name="TextBox 2"/>
          <p:cNvSpPr txBox="1"/>
          <p:nvPr/>
        </p:nvSpPr>
        <p:spPr>
          <a:xfrm>
            <a:off x="955589" y="1425146"/>
            <a:ext cx="8913341" cy="4154984"/>
          </a:xfrm>
          <a:prstGeom prst="rect">
            <a:avLst/>
          </a:prstGeom>
          <a:noFill/>
        </p:spPr>
        <p:txBody>
          <a:bodyPr wrap="square" rtlCol="0">
            <a:spAutoFit/>
          </a:bodyPr>
          <a:lstStyle/>
          <a:p>
            <a:r>
              <a:rPr lang="en-US" sz="2400" dirty="0" smtClean="0"/>
              <a:t>Your child will know they are looking at a pseudo word as it will have a picture of an alien next to it. This is to ensure they do not try to turn it into a real word when they read it.</a:t>
            </a:r>
          </a:p>
          <a:p>
            <a:endParaRPr lang="en-US" sz="2400" dirty="0"/>
          </a:p>
          <a:p>
            <a:r>
              <a:rPr lang="en-US" sz="2400" dirty="0" smtClean="0"/>
              <a:t>Pseudo words are included because they are new to all pupils so they do not </a:t>
            </a:r>
            <a:r>
              <a:rPr lang="en-US" sz="2400" dirty="0" err="1" smtClean="0"/>
              <a:t>favour</a:t>
            </a:r>
            <a:r>
              <a:rPr lang="en-US" sz="2400" dirty="0" smtClean="0"/>
              <a:t> children with a good vocabulary knowledge or visual memory of words. The children must use their blending skills to read them.</a:t>
            </a:r>
          </a:p>
          <a:p>
            <a:endParaRPr lang="en-US" sz="2400" dirty="0"/>
          </a:p>
          <a:p>
            <a:r>
              <a:rPr lang="en-US" sz="2400" dirty="0" smtClean="0"/>
              <a:t>The children are used to reading these ‘alien’ words during their phonic sessions so this will not be new to them.</a:t>
            </a:r>
            <a:endParaRPr lang="en-GB" sz="2400" dirty="0"/>
          </a:p>
        </p:txBody>
      </p:sp>
      <p:pic>
        <p:nvPicPr>
          <p:cNvPr id="4" name="Picture 3"/>
          <p:cNvPicPr>
            <a:picLocks noChangeAspect="1"/>
          </p:cNvPicPr>
          <p:nvPr/>
        </p:nvPicPr>
        <p:blipFill>
          <a:blip r:embed="rId2"/>
          <a:stretch>
            <a:fillRect/>
          </a:stretch>
        </p:blipFill>
        <p:spPr>
          <a:xfrm>
            <a:off x="10603126" y="420130"/>
            <a:ext cx="1370197" cy="1416908"/>
          </a:xfrm>
          <a:prstGeom prst="rect">
            <a:avLst/>
          </a:prstGeom>
        </p:spPr>
      </p:pic>
      <p:pic>
        <p:nvPicPr>
          <p:cNvPr id="5" name="Picture 4"/>
          <p:cNvPicPr>
            <a:picLocks noChangeAspect="1"/>
          </p:cNvPicPr>
          <p:nvPr/>
        </p:nvPicPr>
        <p:blipFill>
          <a:blip r:embed="rId3"/>
          <a:stretch>
            <a:fillRect/>
          </a:stretch>
        </p:blipFill>
        <p:spPr>
          <a:xfrm>
            <a:off x="10729654" y="2779240"/>
            <a:ext cx="1121761" cy="1282013"/>
          </a:xfrm>
          <a:prstGeom prst="rect">
            <a:avLst/>
          </a:prstGeom>
        </p:spPr>
      </p:pic>
      <p:pic>
        <p:nvPicPr>
          <p:cNvPr id="6" name="Picture 5"/>
          <p:cNvPicPr>
            <a:picLocks noChangeAspect="1"/>
          </p:cNvPicPr>
          <p:nvPr/>
        </p:nvPicPr>
        <p:blipFill>
          <a:blip r:embed="rId4"/>
          <a:stretch>
            <a:fillRect/>
          </a:stretch>
        </p:blipFill>
        <p:spPr>
          <a:xfrm>
            <a:off x="10479815" y="4980055"/>
            <a:ext cx="1371600" cy="1200150"/>
          </a:xfrm>
          <a:prstGeom prst="rect">
            <a:avLst/>
          </a:prstGeom>
        </p:spPr>
      </p:pic>
    </p:spTree>
    <p:extLst>
      <p:ext uri="{BB962C8B-B14F-4D97-AF65-F5344CB8AC3E}">
        <p14:creationId xmlns:p14="http://schemas.microsoft.com/office/powerpoint/2010/main" val="25874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39089" y="604708"/>
            <a:ext cx="4667250" cy="6210300"/>
          </a:xfrm>
          <a:prstGeom prst="rect">
            <a:avLst/>
          </a:prstGeom>
        </p:spPr>
      </p:pic>
      <p:pic>
        <p:nvPicPr>
          <p:cNvPr id="3" name="Picture 2"/>
          <p:cNvPicPr>
            <a:picLocks noChangeAspect="1"/>
          </p:cNvPicPr>
          <p:nvPr/>
        </p:nvPicPr>
        <p:blipFill>
          <a:blip r:embed="rId3"/>
          <a:stretch>
            <a:fillRect/>
          </a:stretch>
        </p:blipFill>
        <p:spPr>
          <a:xfrm>
            <a:off x="6585121" y="714375"/>
            <a:ext cx="4343400" cy="6143625"/>
          </a:xfrm>
          <a:prstGeom prst="rect">
            <a:avLst/>
          </a:prstGeom>
        </p:spPr>
      </p:pic>
      <p:sp>
        <p:nvSpPr>
          <p:cNvPr id="4" name="TextBox 3"/>
          <p:cNvSpPr txBox="1"/>
          <p:nvPr/>
        </p:nvSpPr>
        <p:spPr>
          <a:xfrm>
            <a:off x="2759675" y="156519"/>
            <a:ext cx="7743567" cy="369332"/>
          </a:xfrm>
          <a:prstGeom prst="rect">
            <a:avLst/>
          </a:prstGeom>
          <a:noFill/>
        </p:spPr>
        <p:txBody>
          <a:bodyPr wrap="square" rtlCol="0">
            <a:spAutoFit/>
          </a:bodyPr>
          <a:lstStyle/>
          <a:p>
            <a:r>
              <a:rPr lang="en-US" dirty="0" smtClean="0"/>
              <a:t>Here are some examples of the kind of words your child might read.</a:t>
            </a:r>
            <a:endParaRPr lang="en-GB" dirty="0"/>
          </a:p>
        </p:txBody>
      </p:sp>
    </p:spTree>
    <p:extLst>
      <p:ext uri="{BB962C8B-B14F-4D97-AF65-F5344CB8AC3E}">
        <p14:creationId xmlns:p14="http://schemas.microsoft.com/office/powerpoint/2010/main" val="651504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8584" y="428368"/>
            <a:ext cx="9576404" cy="1938992"/>
          </a:xfrm>
          <a:prstGeom prst="rect">
            <a:avLst/>
          </a:prstGeom>
          <a:noFill/>
        </p:spPr>
        <p:txBody>
          <a:bodyPr wrap="none" rtlCol="0">
            <a:spAutoFit/>
          </a:bodyPr>
          <a:lstStyle/>
          <a:p>
            <a:r>
              <a:rPr lang="en-US" sz="2400" dirty="0" smtClean="0"/>
              <a:t>To help the children to prepare for this check we always ask the children to:</a:t>
            </a:r>
          </a:p>
          <a:p>
            <a:endParaRPr lang="en-US" sz="2400" dirty="0"/>
          </a:p>
          <a:p>
            <a:pPr marL="285750" indent="-285750">
              <a:buFont typeface="Arial" panose="020B0604020202020204" pitchFamily="34" charset="0"/>
              <a:buChar char="•"/>
            </a:pPr>
            <a:r>
              <a:rPr lang="en-US" sz="2400" dirty="0" smtClean="0"/>
              <a:t>Identify the special friends (two or more letters making one sound)</a:t>
            </a:r>
          </a:p>
          <a:p>
            <a:pPr marL="285750" indent="-285750">
              <a:buFont typeface="Arial" panose="020B0604020202020204" pitchFamily="34" charset="0"/>
              <a:buChar char="•"/>
            </a:pPr>
            <a:r>
              <a:rPr lang="en-US" sz="2400" dirty="0" smtClean="0"/>
              <a:t>Fred talk (say each sound from left to right)</a:t>
            </a:r>
          </a:p>
          <a:p>
            <a:pPr marL="285750" indent="-285750">
              <a:buFont typeface="Arial" panose="020B0604020202020204" pitchFamily="34" charset="0"/>
              <a:buChar char="•"/>
            </a:pPr>
            <a:r>
              <a:rPr lang="en-US" sz="2400" dirty="0" smtClean="0"/>
              <a:t>Read the word (blend the sounds together)</a:t>
            </a:r>
            <a:endParaRPr lang="en-GB" sz="2400" dirty="0"/>
          </a:p>
        </p:txBody>
      </p:sp>
      <p:pic>
        <p:nvPicPr>
          <p:cNvPr id="5" name="Picture 4"/>
          <p:cNvPicPr>
            <a:picLocks noChangeAspect="1"/>
          </p:cNvPicPr>
          <p:nvPr/>
        </p:nvPicPr>
        <p:blipFill>
          <a:blip r:embed="rId2"/>
          <a:stretch>
            <a:fillRect/>
          </a:stretch>
        </p:blipFill>
        <p:spPr>
          <a:xfrm>
            <a:off x="4334131" y="4347247"/>
            <a:ext cx="1733550" cy="571500"/>
          </a:xfrm>
          <a:prstGeom prst="rect">
            <a:avLst/>
          </a:prstGeom>
        </p:spPr>
      </p:pic>
      <p:pic>
        <p:nvPicPr>
          <p:cNvPr id="6" name="Picture 5"/>
          <p:cNvPicPr>
            <a:picLocks noChangeAspect="1"/>
          </p:cNvPicPr>
          <p:nvPr/>
        </p:nvPicPr>
        <p:blipFill>
          <a:blip r:embed="rId3"/>
          <a:stretch>
            <a:fillRect/>
          </a:stretch>
        </p:blipFill>
        <p:spPr>
          <a:xfrm>
            <a:off x="4343656" y="5279294"/>
            <a:ext cx="1724025" cy="600075"/>
          </a:xfrm>
          <a:prstGeom prst="rect">
            <a:avLst/>
          </a:prstGeom>
        </p:spPr>
      </p:pic>
      <p:pic>
        <p:nvPicPr>
          <p:cNvPr id="7" name="Picture 6"/>
          <p:cNvPicPr>
            <a:picLocks noChangeAspect="1"/>
          </p:cNvPicPr>
          <p:nvPr/>
        </p:nvPicPr>
        <p:blipFill>
          <a:blip r:embed="rId4"/>
          <a:stretch>
            <a:fillRect/>
          </a:stretch>
        </p:blipFill>
        <p:spPr>
          <a:xfrm>
            <a:off x="4386519" y="3503525"/>
            <a:ext cx="1619250" cy="581025"/>
          </a:xfrm>
          <a:prstGeom prst="rect">
            <a:avLst/>
          </a:prstGeom>
        </p:spPr>
      </p:pic>
      <p:pic>
        <p:nvPicPr>
          <p:cNvPr id="8" name="Picture 7"/>
          <p:cNvPicPr>
            <a:picLocks noChangeAspect="1"/>
          </p:cNvPicPr>
          <p:nvPr/>
        </p:nvPicPr>
        <p:blipFill>
          <a:blip r:embed="rId5"/>
          <a:stretch>
            <a:fillRect/>
          </a:stretch>
        </p:blipFill>
        <p:spPr>
          <a:xfrm>
            <a:off x="4472759" y="2697903"/>
            <a:ext cx="1285875" cy="542925"/>
          </a:xfrm>
          <a:prstGeom prst="rect">
            <a:avLst/>
          </a:prstGeom>
        </p:spPr>
      </p:pic>
      <p:pic>
        <p:nvPicPr>
          <p:cNvPr id="9" name="Picture 8"/>
          <p:cNvPicPr>
            <a:picLocks noChangeAspect="1"/>
          </p:cNvPicPr>
          <p:nvPr/>
        </p:nvPicPr>
        <p:blipFill>
          <a:blip r:embed="rId6"/>
          <a:stretch>
            <a:fillRect/>
          </a:stretch>
        </p:blipFill>
        <p:spPr>
          <a:xfrm>
            <a:off x="1089712" y="4543435"/>
            <a:ext cx="1428750" cy="581025"/>
          </a:xfrm>
          <a:prstGeom prst="rect">
            <a:avLst/>
          </a:prstGeom>
        </p:spPr>
      </p:pic>
      <p:pic>
        <p:nvPicPr>
          <p:cNvPr id="10" name="Picture 9"/>
          <p:cNvPicPr>
            <a:picLocks noChangeAspect="1"/>
          </p:cNvPicPr>
          <p:nvPr/>
        </p:nvPicPr>
        <p:blipFill>
          <a:blip r:embed="rId7"/>
          <a:stretch>
            <a:fillRect/>
          </a:stretch>
        </p:blipFill>
        <p:spPr>
          <a:xfrm>
            <a:off x="1118287" y="3599946"/>
            <a:ext cx="1285875" cy="619125"/>
          </a:xfrm>
          <a:prstGeom prst="rect">
            <a:avLst/>
          </a:prstGeom>
        </p:spPr>
      </p:pic>
      <p:pic>
        <p:nvPicPr>
          <p:cNvPr id="11" name="Picture 10"/>
          <p:cNvPicPr>
            <a:picLocks noChangeAspect="1"/>
          </p:cNvPicPr>
          <p:nvPr/>
        </p:nvPicPr>
        <p:blipFill>
          <a:blip r:embed="rId8"/>
          <a:stretch>
            <a:fillRect/>
          </a:stretch>
        </p:blipFill>
        <p:spPr>
          <a:xfrm>
            <a:off x="1204012" y="2697903"/>
            <a:ext cx="1200150" cy="571500"/>
          </a:xfrm>
          <a:prstGeom prst="rect">
            <a:avLst/>
          </a:prstGeom>
        </p:spPr>
      </p:pic>
      <p:sp>
        <p:nvSpPr>
          <p:cNvPr id="12" name="TextBox 11"/>
          <p:cNvSpPr txBox="1"/>
          <p:nvPr/>
        </p:nvSpPr>
        <p:spPr>
          <a:xfrm>
            <a:off x="7554097" y="3064909"/>
            <a:ext cx="3632886" cy="2308324"/>
          </a:xfrm>
          <a:prstGeom prst="rect">
            <a:avLst/>
          </a:prstGeom>
          <a:noFill/>
        </p:spPr>
        <p:txBody>
          <a:bodyPr wrap="square" rtlCol="0">
            <a:spAutoFit/>
          </a:bodyPr>
          <a:lstStyle/>
          <a:p>
            <a:r>
              <a:rPr lang="en-US" sz="2400" dirty="0" smtClean="0"/>
              <a:t>During the check the children will be asked to draw the sound buttons under each word to ensure they are using this process to read each word.</a:t>
            </a:r>
            <a:endParaRPr lang="en-GB" sz="2400" dirty="0"/>
          </a:p>
        </p:txBody>
      </p:sp>
      <p:pic>
        <p:nvPicPr>
          <p:cNvPr id="15" name="Picture 14"/>
          <p:cNvPicPr>
            <a:picLocks noChangeAspect="1"/>
          </p:cNvPicPr>
          <p:nvPr/>
        </p:nvPicPr>
        <p:blipFill>
          <a:blip r:embed="rId9"/>
          <a:stretch>
            <a:fillRect/>
          </a:stretch>
        </p:blipFill>
        <p:spPr>
          <a:xfrm>
            <a:off x="1118287" y="5357941"/>
            <a:ext cx="1333500" cy="590550"/>
          </a:xfrm>
          <a:prstGeom prst="rect">
            <a:avLst/>
          </a:prstGeom>
        </p:spPr>
      </p:pic>
    </p:spTree>
    <p:extLst>
      <p:ext uri="{BB962C8B-B14F-4D97-AF65-F5344CB8AC3E}">
        <p14:creationId xmlns:p14="http://schemas.microsoft.com/office/powerpoint/2010/main" val="3928199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29448" y="551935"/>
            <a:ext cx="3954163" cy="461665"/>
          </a:xfrm>
          <a:prstGeom prst="rect">
            <a:avLst/>
          </a:prstGeom>
          <a:noFill/>
        </p:spPr>
        <p:txBody>
          <a:bodyPr wrap="square" rtlCol="0">
            <a:spAutoFit/>
          </a:bodyPr>
          <a:lstStyle/>
          <a:p>
            <a:r>
              <a:rPr lang="en-US" sz="2400" u="sng" dirty="0" smtClean="0"/>
              <a:t>Reporting your child’s results</a:t>
            </a:r>
            <a:endParaRPr lang="en-GB" sz="2400" u="sng" dirty="0"/>
          </a:p>
        </p:txBody>
      </p:sp>
      <p:sp>
        <p:nvSpPr>
          <p:cNvPr id="3" name="TextBox 2"/>
          <p:cNvSpPr txBox="1"/>
          <p:nvPr/>
        </p:nvSpPr>
        <p:spPr>
          <a:xfrm>
            <a:off x="1054443" y="1425146"/>
            <a:ext cx="10445579" cy="3785652"/>
          </a:xfrm>
          <a:prstGeom prst="rect">
            <a:avLst/>
          </a:prstGeom>
          <a:noFill/>
        </p:spPr>
        <p:txBody>
          <a:bodyPr wrap="square" rtlCol="0">
            <a:spAutoFit/>
          </a:bodyPr>
          <a:lstStyle/>
          <a:p>
            <a:r>
              <a:rPr lang="en-US" sz="2400" dirty="0" smtClean="0"/>
              <a:t>The check is not about passing or failing but about making sure appropriate progress is being made. Children progress at different speeds so not reaching the threshold score does not necessarily mean there is a serious problem.</a:t>
            </a:r>
          </a:p>
          <a:p>
            <a:endParaRPr lang="en-US" sz="2400" dirty="0"/>
          </a:p>
          <a:p>
            <a:r>
              <a:rPr lang="en-US" sz="2400" dirty="0" smtClean="0"/>
              <a:t>Your child’s results will be reported to you by the end of the summer term. In previous years the threshold mark has</a:t>
            </a:r>
            <a:r>
              <a:rPr lang="en-GB" sz="2400" dirty="0" smtClean="0"/>
              <a:t> been 32 but we will not be told what the threshold mark is until after all the checks have been completed.</a:t>
            </a:r>
          </a:p>
          <a:p>
            <a:endParaRPr lang="en-US" sz="2400" dirty="0"/>
          </a:p>
          <a:p>
            <a:r>
              <a:rPr lang="en-US" sz="2400" dirty="0" smtClean="0"/>
              <a:t>Any child who does not meet the required standard will continue with phonics sessions in Year 2 and will complete the check again the following summer.</a:t>
            </a:r>
          </a:p>
        </p:txBody>
      </p:sp>
    </p:spTree>
    <p:extLst>
      <p:ext uri="{BB962C8B-B14F-4D97-AF65-F5344CB8AC3E}">
        <p14:creationId xmlns:p14="http://schemas.microsoft.com/office/powerpoint/2010/main" val="3482890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16410" y="411891"/>
            <a:ext cx="6219568" cy="461665"/>
          </a:xfrm>
          <a:prstGeom prst="rect">
            <a:avLst/>
          </a:prstGeom>
          <a:noFill/>
        </p:spPr>
        <p:txBody>
          <a:bodyPr wrap="square" rtlCol="0">
            <a:spAutoFit/>
          </a:bodyPr>
          <a:lstStyle/>
          <a:p>
            <a:r>
              <a:rPr lang="en-US" sz="2400" u="sng" dirty="0" smtClean="0"/>
              <a:t>How can I help my child at home?</a:t>
            </a:r>
            <a:endParaRPr lang="en-GB" sz="2400" u="sng" dirty="0"/>
          </a:p>
        </p:txBody>
      </p:sp>
      <p:sp>
        <p:nvSpPr>
          <p:cNvPr id="3" name="TextBox 2"/>
          <p:cNvSpPr txBox="1"/>
          <p:nvPr/>
        </p:nvSpPr>
        <p:spPr>
          <a:xfrm>
            <a:off x="1540476" y="873556"/>
            <a:ext cx="9382897"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Read as much as possible with and to your child.</a:t>
            </a:r>
          </a:p>
          <a:p>
            <a:pPr marL="285750" indent="-285750">
              <a:buFont typeface="Arial" panose="020B0604020202020204" pitchFamily="34" charset="0"/>
              <a:buChar char="•"/>
            </a:pPr>
            <a:r>
              <a:rPr lang="en-US" sz="2400" dirty="0" smtClean="0"/>
              <a:t>Encourage and praise their attempts.</a:t>
            </a:r>
          </a:p>
          <a:p>
            <a:pPr marL="285750" indent="-285750">
              <a:buFont typeface="Arial" panose="020B0604020202020204" pitchFamily="34" charset="0"/>
              <a:buChar char="•"/>
            </a:pPr>
            <a:r>
              <a:rPr lang="en-US" sz="2400" dirty="0" smtClean="0"/>
              <a:t>Practice the speed sounds at the front of their reading book before you read.</a:t>
            </a:r>
          </a:p>
          <a:p>
            <a:pPr marL="285750" indent="-285750">
              <a:buFont typeface="Arial" panose="020B0604020202020204" pitchFamily="34" charset="0"/>
              <a:buChar char="•"/>
            </a:pPr>
            <a:r>
              <a:rPr lang="en-US" sz="2400" dirty="0" smtClean="0"/>
              <a:t>If your child is struggling to decode a word, encourage them to identify the special friends, Fred talk then read the word.</a:t>
            </a:r>
          </a:p>
          <a:p>
            <a:pPr marL="285750" indent="-285750">
              <a:buFont typeface="Arial" panose="020B0604020202020204" pitchFamily="34" charset="0"/>
              <a:buChar char="•"/>
            </a:pPr>
            <a:r>
              <a:rPr lang="en-US" sz="2400" dirty="0" smtClean="0"/>
              <a:t>Discuss the meaning of words if your child does not know what they have read.</a:t>
            </a:r>
            <a:endParaRPr lang="en-GB" sz="2400" dirty="0"/>
          </a:p>
        </p:txBody>
      </p:sp>
      <p:pic>
        <p:nvPicPr>
          <p:cNvPr id="4" name="Picture 3"/>
          <p:cNvPicPr>
            <a:picLocks noChangeAspect="1"/>
          </p:cNvPicPr>
          <p:nvPr/>
        </p:nvPicPr>
        <p:blipFill>
          <a:blip r:embed="rId2"/>
          <a:stretch>
            <a:fillRect/>
          </a:stretch>
        </p:blipFill>
        <p:spPr>
          <a:xfrm>
            <a:off x="3749890" y="3920544"/>
            <a:ext cx="5319970" cy="2648503"/>
          </a:xfrm>
          <a:prstGeom prst="rect">
            <a:avLst/>
          </a:prstGeom>
        </p:spPr>
      </p:pic>
    </p:spTree>
    <p:extLst>
      <p:ext uri="{BB962C8B-B14F-4D97-AF65-F5344CB8AC3E}">
        <p14:creationId xmlns:p14="http://schemas.microsoft.com/office/powerpoint/2010/main" val="3486761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821</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Year 1 Phonics Screening Check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Phonics Screening Check</dc:title>
  <dc:creator>Staff</dc:creator>
  <cp:lastModifiedBy>Staff</cp:lastModifiedBy>
  <cp:revision>11</cp:revision>
  <dcterms:created xsi:type="dcterms:W3CDTF">2022-03-09T08:54:20Z</dcterms:created>
  <dcterms:modified xsi:type="dcterms:W3CDTF">2022-03-09T10:14:23Z</dcterms:modified>
</cp:coreProperties>
</file>