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3" r:id="rId4"/>
    <p:sldId id="260" r:id="rId5"/>
    <p:sldId id="266" r:id="rId6"/>
    <p:sldId id="258" r:id="rId7"/>
    <p:sldId id="259" r:id="rId8"/>
    <p:sldId id="264" r:id="rId9"/>
    <p:sldId id="267" r:id="rId1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7B4823C-4652-458A-95B9-701B0FC727C3}" type="datetimeFigureOut">
              <a:rPr lang="en-GB" smtClean="0"/>
              <a:pPr/>
              <a:t>30/06/2021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0439FE-9D7E-49AF-A675-3310F9C58F7D}" type="slidenum">
              <a:rPr lang="en-GB" smtClean="0"/>
              <a:pPr/>
              <a:t>‹#›</a:t>
            </a:fld>
            <a:endParaRPr lang="en-GB"/>
          </a:p>
        </p:txBody>
      </p:sp>
    </p:spTree>
    <p:extLst>
      <p:ext uri="{BB962C8B-B14F-4D97-AF65-F5344CB8AC3E}">
        <p14:creationId xmlns:p14="http://schemas.microsoft.com/office/powerpoint/2010/main" xmlns="" val="2846579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B4823C-4652-458A-95B9-701B0FC727C3}" type="datetimeFigureOut">
              <a:rPr lang="en-GB" smtClean="0"/>
              <a:pPr/>
              <a:t>30/06/2021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0439FE-9D7E-49AF-A675-3310F9C58F7D}" type="slidenum">
              <a:rPr lang="en-GB" smtClean="0"/>
              <a:pPr/>
              <a:t>‹#›</a:t>
            </a:fld>
            <a:endParaRPr lang="en-GB"/>
          </a:p>
        </p:txBody>
      </p:sp>
    </p:spTree>
    <p:extLst>
      <p:ext uri="{BB962C8B-B14F-4D97-AF65-F5344CB8AC3E}">
        <p14:creationId xmlns:p14="http://schemas.microsoft.com/office/powerpoint/2010/main" xmlns="" val="1328614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B4823C-4652-458A-95B9-701B0FC727C3}" type="datetimeFigureOut">
              <a:rPr lang="en-GB" smtClean="0"/>
              <a:pPr/>
              <a:t>30/06/2021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0439FE-9D7E-49AF-A675-3310F9C58F7D}" type="slidenum">
              <a:rPr lang="en-GB" smtClean="0"/>
              <a:pPr/>
              <a:t>‹#›</a:t>
            </a:fld>
            <a:endParaRPr lang="en-GB"/>
          </a:p>
        </p:txBody>
      </p:sp>
    </p:spTree>
    <p:extLst>
      <p:ext uri="{BB962C8B-B14F-4D97-AF65-F5344CB8AC3E}">
        <p14:creationId xmlns:p14="http://schemas.microsoft.com/office/powerpoint/2010/main" xmlns="" val="3395467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B4823C-4652-458A-95B9-701B0FC727C3}" type="datetimeFigureOut">
              <a:rPr lang="en-GB" smtClean="0"/>
              <a:pPr/>
              <a:t>30/06/2021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0439FE-9D7E-49AF-A675-3310F9C58F7D}" type="slidenum">
              <a:rPr lang="en-GB" smtClean="0"/>
              <a:pPr/>
              <a:t>‹#›</a:t>
            </a:fld>
            <a:endParaRPr lang="en-GB"/>
          </a:p>
        </p:txBody>
      </p:sp>
    </p:spTree>
    <p:extLst>
      <p:ext uri="{BB962C8B-B14F-4D97-AF65-F5344CB8AC3E}">
        <p14:creationId xmlns:p14="http://schemas.microsoft.com/office/powerpoint/2010/main" xmlns="" val="3877229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B4823C-4652-458A-95B9-701B0FC727C3}" type="datetimeFigureOut">
              <a:rPr lang="en-GB" smtClean="0"/>
              <a:pPr/>
              <a:t>30/06/2021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0439FE-9D7E-49AF-A675-3310F9C58F7D}" type="slidenum">
              <a:rPr lang="en-GB" smtClean="0"/>
              <a:pPr/>
              <a:t>‹#›</a:t>
            </a:fld>
            <a:endParaRPr lang="en-GB"/>
          </a:p>
        </p:txBody>
      </p:sp>
    </p:spTree>
    <p:extLst>
      <p:ext uri="{BB962C8B-B14F-4D97-AF65-F5344CB8AC3E}">
        <p14:creationId xmlns:p14="http://schemas.microsoft.com/office/powerpoint/2010/main" xmlns="" val="2636188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7B4823C-4652-458A-95B9-701B0FC727C3}" type="datetimeFigureOut">
              <a:rPr lang="en-GB" smtClean="0"/>
              <a:pPr/>
              <a:t>30/06/2021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0439FE-9D7E-49AF-A675-3310F9C58F7D}" type="slidenum">
              <a:rPr lang="en-GB" smtClean="0"/>
              <a:pPr/>
              <a:t>‹#›</a:t>
            </a:fld>
            <a:endParaRPr lang="en-GB"/>
          </a:p>
        </p:txBody>
      </p:sp>
    </p:spTree>
    <p:extLst>
      <p:ext uri="{BB962C8B-B14F-4D97-AF65-F5344CB8AC3E}">
        <p14:creationId xmlns:p14="http://schemas.microsoft.com/office/powerpoint/2010/main" xmlns="" val="2703674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7B4823C-4652-458A-95B9-701B0FC727C3}" type="datetimeFigureOut">
              <a:rPr lang="en-GB" smtClean="0"/>
              <a:pPr/>
              <a:t>30/06/2021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00439FE-9D7E-49AF-A675-3310F9C58F7D}" type="slidenum">
              <a:rPr lang="en-GB" smtClean="0"/>
              <a:pPr/>
              <a:t>‹#›</a:t>
            </a:fld>
            <a:endParaRPr lang="en-GB"/>
          </a:p>
        </p:txBody>
      </p:sp>
    </p:spTree>
    <p:extLst>
      <p:ext uri="{BB962C8B-B14F-4D97-AF65-F5344CB8AC3E}">
        <p14:creationId xmlns:p14="http://schemas.microsoft.com/office/powerpoint/2010/main" xmlns="" val="1968240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7B4823C-4652-458A-95B9-701B0FC727C3}" type="datetimeFigureOut">
              <a:rPr lang="en-GB" smtClean="0"/>
              <a:pPr/>
              <a:t>30/06/2021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00439FE-9D7E-49AF-A675-3310F9C58F7D}" type="slidenum">
              <a:rPr lang="en-GB" smtClean="0"/>
              <a:pPr/>
              <a:t>‹#›</a:t>
            </a:fld>
            <a:endParaRPr lang="en-GB"/>
          </a:p>
        </p:txBody>
      </p:sp>
    </p:spTree>
    <p:extLst>
      <p:ext uri="{BB962C8B-B14F-4D97-AF65-F5344CB8AC3E}">
        <p14:creationId xmlns:p14="http://schemas.microsoft.com/office/powerpoint/2010/main" xmlns="" val="2482050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B4823C-4652-458A-95B9-701B0FC727C3}" type="datetimeFigureOut">
              <a:rPr lang="en-GB" smtClean="0"/>
              <a:pPr/>
              <a:t>30/06/2021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00439FE-9D7E-49AF-A675-3310F9C58F7D}" type="slidenum">
              <a:rPr lang="en-GB" smtClean="0"/>
              <a:pPr/>
              <a:t>‹#›</a:t>
            </a:fld>
            <a:endParaRPr lang="en-GB"/>
          </a:p>
        </p:txBody>
      </p:sp>
    </p:spTree>
    <p:extLst>
      <p:ext uri="{BB962C8B-B14F-4D97-AF65-F5344CB8AC3E}">
        <p14:creationId xmlns:p14="http://schemas.microsoft.com/office/powerpoint/2010/main" xmlns="" val="2996552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B4823C-4652-458A-95B9-701B0FC727C3}" type="datetimeFigureOut">
              <a:rPr lang="en-GB" smtClean="0"/>
              <a:pPr/>
              <a:t>30/06/2021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0439FE-9D7E-49AF-A675-3310F9C58F7D}" type="slidenum">
              <a:rPr lang="en-GB" smtClean="0"/>
              <a:pPr/>
              <a:t>‹#›</a:t>
            </a:fld>
            <a:endParaRPr lang="en-GB"/>
          </a:p>
        </p:txBody>
      </p:sp>
    </p:spTree>
    <p:extLst>
      <p:ext uri="{BB962C8B-B14F-4D97-AF65-F5344CB8AC3E}">
        <p14:creationId xmlns:p14="http://schemas.microsoft.com/office/powerpoint/2010/main" xmlns="" val="2726922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B4823C-4652-458A-95B9-701B0FC727C3}" type="datetimeFigureOut">
              <a:rPr lang="en-GB" smtClean="0"/>
              <a:pPr/>
              <a:t>30/06/2021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0439FE-9D7E-49AF-A675-3310F9C58F7D}" type="slidenum">
              <a:rPr lang="en-GB" smtClean="0"/>
              <a:pPr/>
              <a:t>‹#›</a:t>
            </a:fld>
            <a:endParaRPr lang="en-GB"/>
          </a:p>
        </p:txBody>
      </p:sp>
    </p:spTree>
    <p:extLst>
      <p:ext uri="{BB962C8B-B14F-4D97-AF65-F5344CB8AC3E}">
        <p14:creationId xmlns:p14="http://schemas.microsoft.com/office/powerpoint/2010/main" xmlns="" val="999575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B4823C-4652-458A-95B9-701B0FC727C3}" type="datetimeFigureOut">
              <a:rPr lang="en-GB" smtClean="0"/>
              <a:pPr/>
              <a:t>30/06/2021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0439FE-9D7E-49AF-A675-3310F9C58F7D}" type="slidenum">
              <a:rPr lang="en-GB" smtClean="0"/>
              <a:pPr/>
              <a:t>‹#›</a:t>
            </a:fld>
            <a:endParaRPr lang="en-GB"/>
          </a:p>
        </p:txBody>
      </p:sp>
    </p:spTree>
    <p:extLst>
      <p:ext uri="{BB962C8B-B14F-4D97-AF65-F5344CB8AC3E}">
        <p14:creationId xmlns:p14="http://schemas.microsoft.com/office/powerpoint/2010/main" xmlns="" val="1486530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9452" y="574821"/>
            <a:ext cx="9144000" cy="1835708"/>
          </a:xfrm>
        </p:spPr>
        <p:txBody>
          <a:bodyPr>
            <a:normAutofit/>
          </a:bodyPr>
          <a:lstStyle/>
          <a:p>
            <a:r>
              <a:rPr lang="en-GB" dirty="0" smtClean="0"/>
              <a:t>Welcome to </a:t>
            </a:r>
            <a:r>
              <a:rPr lang="en-GB" dirty="0" err="1" smtClean="0"/>
              <a:t>Southridge</a:t>
            </a:r>
            <a:r>
              <a:rPr lang="en-GB" dirty="0" smtClean="0"/>
              <a:t> Nursery</a:t>
            </a: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777801" y="2410529"/>
            <a:ext cx="4327301" cy="3232120"/>
          </a:xfrm>
          <a:prstGeom prst="rect">
            <a:avLst/>
          </a:prstGeom>
        </p:spPr>
      </p:pic>
      <p:pic>
        <p:nvPicPr>
          <p:cNvPr id="5"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036346" y="409575"/>
            <a:ext cx="1771679" cy="216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3538330" y="5777948"/>
            <a:ext cx="5022574" cy="523220"/>
          </a:xfrm>
          <a:prstGeom prst="rect">
            <a:avLst/>
          </a:prstGeom>
          <a:noFill/>
        </p:spPr>
        <p:txBody>
          <a:bodyPr wrap="square" rtlCol="0">
            <a:spAutoFit/>
          </a:bodyPr>
          <a:lstStyle/>
          <a:p>
            <a:pPr algn="ctr"/>
            <a:r>
              <a:rPr lang="en-GB" sz="2800" dirty="0" smtClean="0"/>
              <a:t>2021 - 2022</a:t>
            </a:r>
            <a:endParaRPr lang="en-GB" sz="2800" dirty="0"/>
          </a:p>
        </p:txBody>
      </p:sp>
    </p:spTree>
    <p:extLst>
      <p:ext uri="{BB962C8B-B14F-4D97-AF65-F5344CB8AC3E}">
        <p14:creationId xmlns:p14="http://schemas.microsoft.com/office/powerpoint/2010/main" xmlns="" val="2445786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453" y="0"/>
            <a:ext cx="10515600" cy="1325563"/>
          </a:xfrm>
        </p:spPr>
        <p:txBody>
          <a:bodyPr>
            <a:normAutofit/>
          </a:bodyPr>
          <a:lstStyle/>
          <a:p>
            <a:pPr algn="ctr"/>
            <a:r>
              <a:rPr lang="en-GB" sz="3200" b="1" dirty="0" smtClean="0"/>
              <a:t>Meet the Team</a:t>
            </a:r>
            <a:endParaRPr lang="en-GB" sz="3200" b="1" dirty="0"/>
          </a:p>
        </p:txBody>
      </p:sp>
      <p:pic>
        <p:nvPicPr>
          <p:cNvPr id="5" name="Content Placeholder 4" descr="IMG_6754.JPG"/>
          <p:cNvPicPr>
            <a:picLocks noGrp="1" noChangeAspect="1"/>
          </p:cNvPicPr>
          <p:nvPr>
            <p:ph idx="1"/>
          </p:nvPr>
        </p:nvPicPr>
        <p:blipFill>
          <a:blip r:embed="rId2" cstate="print"/>
          <a:stretch>
            <a:fillRect/>
          </a:stretch>
        </p:blipFill>
        <p:spPr>
          <a:xfrm>
            <a:off x="1839075" y="924476"/>
            <a:ext cx="8047047" cy="5454110"/>
          </a:xfrm>
        </p:spPr>
      </p:pic>
    </p:spTree>
    <p:extLst>
      <p:ext uri="{BB962C8B-B14F-4D97-AF65-F5344CB8AC3E}">
        <p14:creationId xmlns:p14="http://schemas.microsoft.com/office/powerpoint/2010/main" xmlns="" val="1038651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l="36022" t="24589" r="35140" b="8900"/>
          <a:stretch/>
        </p:blipFill>
        <p:spPr>
          <a:xfrm>
            <a:off x="695460" y="373487"/>
            <a:ext cx="4765182" cy="6179029"/>
          </a:xfrm>
          <a:prstGeom prst="rect">
            <a:avLst/>
          </a:prstGeom>
        </p:spPr>
      </p:pic>
      <p:pic>
        <p:nvPicPr>
          <p:cNvPr id="3" name="Picture 2"/>
          <p:cNvPicPr>
            <a:picLocks noChangeAspect="1"/>
          </p:cNvPicPr>
          <p:nvPr/>
        </p:nvPicPr>
        <p:blipFill rotWithShape="1">
          <a:blip r:embed="rId3" cstate="print"/>
          <a:srcRect l="36338" t="22710" r="35036" b="10779"/>
          <a:stretch/>
        </p:blipFill>
        <p:spPr>
          <a:xfrm>
            <a:off x="6362164" y="373487"/>
            <a:ext cx="4730274" cy="6179029"/>
          </a:xfrm>
          <a:prstGeom prst="rect">
            <a:avLst/>
          </a:prstGeom>
        </p:spPr>
      </p:pic>
    </p:spTree>
    <p:extLst>
      <p:ext uri="{BB962C8B-B14F-4D97-AF65-F5344CB8AC3E}">
        <p14:creationId xmlns:p14="http://schemas.microsoft.com/office/powerpoint/2010/main" xmlns="" val="260485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63344" y="0"/>
            <a:ext cx="5630725" cy="3293209"/>
          </a:xfrm>
          <a:prstGeom prst="rect">
            <a:avLst/>
          </a:prstGeom>
          <a:noFill/>
        </p:spPr>
        <p:txBody>
          <a:bodyPr wrap="square" rtlCol="0">
            <a:spAutoFit/>
          </a:bodyPr>
          <a:lstStyle/>
          <a:p>
            <a:pPr algn="ctr"/>
            <a:r>
              <a:rPr lang="en-GB" sz="2800" dirty="0" smtClean="0"/>
              <a:t>Outside Clothing</a:t>
            </a:r>
            <a:endParaRPr lang="en-GB" dirty="0" smtClean="0"/>
          </a:p>
          <a:p>
            <a:pPr algn="just"/>
            <a:r>
              <a:rPr lang="en-GB" sz="2000" dirty="0" smtClean="0"/>
              <a:t>In Nursery we go outside whatever the weather so please ensure your child has the appropriate clothes and accessories.  We ask you to provide a pair of </a:t>
            </a:r>
            <a:r>
              <a:rPr lang="en-GB" sz="2000" dirty="0" smtClean="0"/>
              <a:t>wellies and a waterproof suit </a:t>
            </a:r>
            <a:r>
              <a:rPr lang="en-GB" sz="2000" dirty="0" smtClean="0"/>
              <a:t>for children to keep at Nursery. </a:t>
            </a:r>
            <a:r>
              <a:rPr lang="en-GB" sz="2000" dirty="0" smtClean="0"/>
              <a:t>Please </a:t>
            </a:r>
            <a:r>
              <a:rPr lang="en-GB" sz="2000" dirty="0" smtClean="0"/>
              <a:t>don’t send them in their best coat – mud gets everywhere! </a:t>
            </a:r>
            <a:r>
              <a:rPr lang="en-GB" sz="2000" dirty="0" smtClean="0"/>
              <a:t>Shoes should be easy for the </a:t>
            </a:r>
            <a:r>
              <a:rPr lang="en-GB" sz="2000" dirty="0" smtClean="0"/>
              <a:t>children to manage themselves – </a:t>
            </a:r>
            <a:r>
              <a:rPr lang="en-GB" sz="2000" dirty="0" err="1" smtClean="0"/>
              <a:t>velcro</a:t>
            </a:r>
            <a:r>
              <a:rPr lang="en-GB" sz="2000" dirty="0" smtClean="0"/>
              <a:t> is best, laces and buckles can be more difficult and prevent the children from being independent.</a:t>
            </a:r>
            <a:endParaRPr lang="en-GB" sz="2000" dirty="0"/>
          </a:p>
        </p:txBody>
      </p:sp>
      <p:sp>
        <p:nvSpPr>
          <p:cNvPr id="4" name="TextBox 3"/>
          <p:cNvSpPr txBox="1"/>
          <p:nvPr/>
        </p:nvSpPr>
        <p:spPr>
          <a:xfrm>
            <a:off x="1525729" y="4243306"/>
            <a:ext cx="5312227" cy="2369880"/>
          </a:xfrm>
          <a:prstGeom prst="rect">
            <a:avLst/>
          </a:prstGeom>
          <a:noFill/>
        </p:spPr>
        <p:txBody>
          <a:bodyPr wrap="square" rtlCol="0">
            <a:spAutoFit/>
          </a:bodyPr>
          <a:lstStyle/>
          <a:p>
            <a:pPr algn="ctr"/>
            <a:r>
              <a:rPr lang="en-GB" sz="2800" dirty="0" smtClean="0"/>
              <a:t>Challenge Monday</a:t>
            </a:r>
          </a:p>
          <a:p>
            <a:pPr algn="just"/>
            <a:r>
              <a:rPr lang="en-GB" sz="2000" dirty="0" smtClean="0"/>
              <a:t>Once a week the children take part in forest school style activities.  This takes the form of challenges which encourage cooperation, team building, problem solving and exploring nature.  We are currently developing a dedicated forest school area at the back of the school field.</a:t>
            </a:r>
            <a:endParaRPr lang="en-GB" sz="2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1420631" y="742757"/>
            <a:ext cx="3578441" cy="267278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27113" y="3873869"/>
            <a:ext cx="3762352" cy="2810152"/>
          </a:xfrm>
          <a:prstGeom prst="rect">
            <a:avLst/>
          </a:prstGeom>
        </p:spPr>
      </p:pic>
    </p:spTree>
    <p:extLst>
      <p:ext uri="{BB962C8B-B14F-4D97-AF65-F5344CB8AC3E}">
        <p14:creationId xmlns:p14="http://schemas.microsoft.com/office/powerpoint/2010/main" xmlns="" val="3775751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34896" y="135336"/>
            <a:ext cx="4224270" cy="6370975"/>
          </a:xfrm>
          <a:prstGeom prst="rect">
            <a:avLst/>
          </a:prstGeom>
          <a:noFill/>
        </p:spPr>
        <p:txBody>
          <a:bodyPr wrap="square" rtlCol="0">
            <a:spAutoFit/>
          </a:bodyPr>
          <a:lstStyle/>
          <a:p>
            <a:r>
              <a:rPr lang="en-GB" sz="2400" b="1" dirty="0"/>
              <a:t>Think of your child’s uniform as overalls for learning. </a:t>
            </a:r>
          </a:p>
          <a:p>
            <a:r>
              <a:rPr lang="en-GB" sz="2400" dirty="0"/>
              <a:t>We will be getting very messy whilst: cooking, exploring, investigating, being creative and much </a:t>
            </a:r>
            <a:r>
              <a:rPr lang="en-GB" sz="2400" dirty="0" smtClean="0"/>
              <a:t>more. So </a:t>
            </a:r>
            <a:r>
              <a:rPr lang="en-GB" sz="2400" dirty="0"/>
              <a:t>do expect your child’s uniform to get </a:t>
            </a:r>
            <a:r>
              <a:rPr lang="en-GB" sz="2400" dirty="0" smtClean="0"/>
              <a:t>dirty! </a:t>
            </a:r>
            <a:endParaRPr lang="en-GB" sz="2400" dirty="0" smtClean="0"/>
          </a:p>
          <a:p>
            <a:endParaRPr lang="en-GB" sz="2400" dirty="0"/>
          </a:p>
          <a:p>
            <a:r>
              <a:rPr lang="en-GB" sz="2400" dirty="0"/>
              <a:t>Please don’t buy expensive polo shirts. We recommend buying a pack of inexpensive white polo t-shirts such as the ones you might get in the supermarket</a:t>
            </a:r>
            <a:r>
              <a:rPr lang="en-GB" sz="2400" dirty="0" smtClean="0"/>
              <a:t>.</a:t>
            </a:r>
            <a:endParaRPr lang="en-GB" sz="2400" dirty="0"/>
          </a:p>
          <a:p>
            <a:r>
              <a:rPr lang="en-GB" sz="2400" dirty="0"/>
              <a:t>Tracksuit bottoms and leggings are ideal for children to pull up and down by themselves when going to the toilet.</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l="-913" t="11643" r="-1" b="11361"/>
          <a:stretch/>
        </p:blipFill>
        <p:spPr>
          <a:xfrm>
            <a:off x="448404" y="135336"/>
            <a:ext cx="6544824" cy="6658162"/>
          </a:xfrm>
          <a:prstGeom prst="rect">
            <a:avLst/>
          </a:prstGeom>
        </p:spPr>
      </p:pic>
    </p:spTree>
    <p:extLst>
      <p:ext uri="{BB962C8B-B14F-4D97-AF65-F5344CB8AC3E}">
        <p14:creationId xmlns:p14="http://schemas.microsoft.com/office/powerpoint/2010/main" xmlns="" val="39559041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1402" y="3016864"/>
            <a:ext cx="3101867" cy="1754326"/>
          </a:xfrm>
          <a:prstGeom prst="rect">
            <a:avLst/>
          </a:prstGeom>
          <a:noFill/>
        </p:spPr>
        <p:txBody>
          <a:bodyPr wrap="square" rtlCol="0">
            <a:spAutoFit/>
          </a:bodyPr>
          <a:lstStyle/>
          <a:p>
            <a:pPr algn="ctr"/>
            <a:r>
              <a:rPr lang="en-GB" sz="3600" dirty="0">
                <a:solidFill>
                  <a:srgbClr val="C00000"/>
                </a:solidFill>
              </a:rPr>
              <a:t>H</a:t>
            </a:r>
            <a:r>
              <a:rPr lang="en-GB" sz="3600" dirty="0" smtClean="0">
                <a:solidFill>
                  <a:srgbClr val="C00000"/>
                </a:solidFill>
              </a:rPr>
              <a:t>elp your child prepare for Nursery.</a:t>
            </a:r>
            <a:endParaRPr lang="en-GB" sz="3600" dirty="0">
              <a:solidFill>
                <a:srgbClr val="C00000"/>
              </a:solidFill>
            </a:endParaRPr>
          </a:p>
        </p:txBody>
      </p:sp>
      <p:sp>
        <p:nvSpPr>
          <p:cNvPr id="3" name="TextBox 2"/>
          <p:cNvSpPr txBox="1"/>
          <p:nvPr/>
        </p:nvSpPr>
        <p:spPr>
          <a:xfrm>
            <a:off x="7495506" y="716869"/>
            <a:ext cx="1937350" cy="707886"/>
          </a:xfrm>
          <a:prstGeom prst="rect">
            <a:avLst/>
          </a:prstGeom>
          <a:noFill/>
        </p:spPr>
        <p:txBody>
          <a:bodyPr wrap="square" rtlCol="0">
            <a:spAutoFit/>
          </a:bodyPr>
          <a:lstStyle/>
          <a:p>
            <a:r>
              <a:rPr lang="en-GB" sz="2000" dirty="0" smtClean="0">
                <a:solidFill>
                  <a:srgbClr val="C00000"/>
                </a:solidFill>
              </a:rPr>
              <a:t>Talk positively about Nursery.</a:t>
            </a:r>
            <a:endParaRPr lang="en-GB" sz="2000" dirty="0">
              <a:solidFill>
                <a:srgbClr val="C00000"/>
              </a:solidFill>
            </a:endParaRPr>
          </a:p>
        </p:txBody>
      </p:sp>
      <p:sp>
        <p:nvSpPr>
          <p:cNvPr id="4" name="TextBox 3"/>
          <p:cNvSpPr txBox="1"/>
          <p:nvPr/>
        </p:nvSpPr>
        <p:spPr>
          <a:xfrm>
            <a:off x="8939445" y="3166021"/>
            <a:ext cx="2605778" cy="400110"/>
          </a:xfrm>
          <a:prstGeom prst="rect">
            <a:avLst/>
          </a:prstGeom>
          <a:noFill/>
        </p:spPr>
        <p:txBody>
          <a:bodyPr wrap="none" rtlCol="0">
            <a:spAutoFit/>
          </a:bodyPr>
          <a:lstStyle/>
          <a:p>
            <a:r>
              <a:rPr lang="en-GB" sz="2000" dirty="0" smtClean="0">
                <a:solidFill>
                  <a:srgbClr val="C00000"/>
                </a:solidFill>
              </a:rPr>
              <a:t>Wiping their own nose.</a:t>
            </a:r>
            <a:endParaRPr lang="en-GB" sz="2000" dirty="0">
              <a:solidFill>
                <a:srgbClr val="C00000"/>
              </a:solidFill>
            </a:endParaRPr>
          </a:p>
        </p:txBody>
      </p:sp>
      <p:sp>
        <p:nvSpPr>
          <p:cNvPr id="5" name="TextBox 4"/>
          <p:cNvSpPr txBox="1"/>
          <p:nvPr/>
        </p:nvSpPr>
        <p:spPr>
          <a:xfrm>
            <a:off x="4079508" y="229185"/>
            <a:ext cx="3437525" cy="707886"/>
          </a:xfrm>
          <a:prstGeom prst="rect">
            <a:avLst/>
          </a:prstGeom>
          <a:noFill/>
        </p:spPr>
        <p:txBody>
          <a:bodyPr wrap="square" rtlCol="0">
            <a:spAutoFit/>
          </a:bodyPr>
          <a:lstStyle/>
          <a:p>
            <a:r>
              <a:rPr lang="en-GB" sz="2000" dirty="0" smtClean="0">
                <a:solidFill>
                  <a:srgbClr val="C00000"/>
                </a:solidFill>
              </a:rPr>
              <a:t>Taking off and putting on their shoes and socks.</a:t>
            </a:r>
            <a:endParaRPr lang="en-GB" sz="2000" dirty="0">
              <a:solidFill>
                <a:srgbClr val="C00000"/>
              </a:solidFill>
            </a:endParaRPr>
          </a:p>
        </p:txBody>
      </p:sp>
      <p:sp>
        <p:nvSpPr>
          <p:cNvPr id="6" name="TextBox 5"/>
          <p:cNvSpPr txBox="1"/>
          <p:nvPr/>
        </p:nvSpPr>
        <p:spPr>
          <a:xfrm>
            <a:off x="515419" y="858139"/>
            <a:ext cx="2653048" cy="707886"/>
          </a:xfrm>
          <a:prstGeom prst="rect">
            <a:avLst/>
          </a:prstGeom>
          <a:noFill/>
        </p:spPr>
        <p:txBody>
          <a:bodyPr wrap="square" rtlCol="0">
            <a:spAutoFit/>
          </a:bodyPr>
          <a:lstStyle/>
          <a:p>
            <a:r>
              <a:rPr lang="en-GB" sz="2000" dirty="0" smtClean="0">
                <a:solidFill>
                  <a:srgbClr val="C00000"/>
                </a:solidFill>
              </a:rPr>
              <a:t>Taking off and putting on their own coat.</a:t>
            </a:r>
            <a:endParaRPr lang="en-GB" sz="2000" dirty="0">
              <a:solidFill>
                <a:srgbClr val="C00000"/>
              </a:solidFill>
            </a:endParaRPr>
          </a:p>
        </p:txBody>
      </p:sp>
      <p:sp>
        <p:nvSpPr>
          <p:cNvPr id="7" name="TextBox 6"/>
          <p:cNvSpPr txBox="1"/>
          <p:nvPr/>
        </p:nvSpPr>
        <p:spPr>
          <a:xfrm>
            <a:off x="68669" y="2986054"/>
            <a:ext cx="3546548" cy="400110"/>
          </a:xfrm>
          <a:prstGeom prst="rect">
            <a:avLst/>
          </a:prstGeom>
          <a:noFill/>
        </p:spPr>
        <p:txBody>
          <a:bodyPr wrap="none" rtlCol="0">
            <a:spAutoFit/>
          </a:bodyPr>
          <a:lstStyle/>
          <a:p>
            <a:r>
              <a:rPr lang="en-GB" sz="2000" dirty="0" smtClean="0">
                <a:solidFill>
                  <a:srgbClr val="C00000"/>
                </a:solidFill>
              </a:rPr>
              <a:t>Washing and drying their hands.</a:t>
            </a:r>
            <a:endParaRPr lang="en-GB" sz="2000" dirty="0">
              <a:solidFill>
                <a:srgbClr val="C00000"/>
              </a:solidFill>
            </a:endParaRPr>
          </a:p>
        </p:txBody>
      </p:sp>
      <p:sp>
        <p:nvSpPr>
          <p:cNvPr id="8" name="TextBox 7"/>
          <p:cNvSpPr txBox="1"/>
          <p:nvPr/>
        </p:nvSpPr>
        <p:spPr>
          <a:xfrm>
            <a:off x="4848052" y="5869770"/>
            <a:ext cx="3451538" cy="707886"/>
          </a:xfrm>
          <a:prstGeom prst="rect">
            <a:avLst/>
          </a:prstGeom>
          <a:noFill/>
        </p:spPr>
        <p:txBody>
          <a:bodyPr wrap="square" rtlCol="0">
            <a:spAutoFit/>
          </a:bodyPr>
          <a:lstStyle/>
          <a:p>
            <a:r>
              <a:rPr lang="en-GB" sz="2000" dirty="0" smtClean="0">
                <a:solidFill>
                  <a:srgbClr val="C00000"/>
                </a:solidFill>
              </a:rPr>
              <a:t>Recognising the picture on their name card.</a:t>
            </a:r>
            <a:endParaRPr lang="en-GB" sz="2000" dirty="0">
              <a:solidFill>
                <a:srgbClr val="C00000"/>
              </a:solidFill>
            </a:endParaRPr>
          </a:p>
        </p:txBody>
      </p:sp>
      <p:sp>
        <p:nvSpPr>
          <p:cNvPr id="9" name="TextBox 8"/>
          <p:cNvSpPr txBox="1"/>
          <p:nvPr/>
        </p:nvSpPr>
        <p:spPr>
          <a:xfrm>
            <a:off x="954205" y="4632690"/>
            <a:ext cx="3722841" cy="1631216"/>
          </a:xfrm>
          <a:prstGeom prst="rect">
            <a:avLst/>
          </a:prstGeom>
          <a:noFill/>
        </p:spPr>
        <p:txBody>
          <a:bodyPr wrap="square" rtlCol="0">
            <a:spAutoFit/>
          </a:bodyPr>
          <a:lstStyle/>
          <a:p>
            <a:r>
              <a:rPr lang="en-GB" sz="2000" dirty="0" smtClean="0">
                <a:solidFill>
                  <a:srgbClr val="C00000"/>
                </a:solidFill>
              </a:rPr>
              <a:t>Going to the toilet independently. If you have any concerns about this please feel free to ring us for a chat or make a note of this in your child’s All About Me book.</a:t>
            </a:r>
            <a:endParaRPr lang="en-GB" sz="2000" dirty="0">
              <a:solidFill>
                <a:srgbClr val="C00000"/>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61375" y="1496337"/>
            <a:ext cx="1507092" cy="1507092"/>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xmlns="" val="0"/>
              </a:ext>
            </a:extLst>
          </a:blip>
          <a:srcRect b="7327"/>
          <a:stretch/>
        </p:blipFill>
        <p:spPr>
          <a:xfrm rot="5400000">
            <a:off x="5226162" y="739751"/>
            <a:ext cx="1228815" cy="159698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123776" y="3584134"/>
            <a:ext cx="1379021" cy="1505755"/>
          </a:xfrm>
          <a:prstGeom prst="rect">
            <a:avLst/>
          </a:prstGeo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xmlns="" val="0"/>
              </a:ext>
            </a:extLst>
          </a:blip>
          <a:srcRect l="14480" r="20402"/>
          <a:stretch/>
        </p:blipFill>
        <p:spPr>
          <a:xfrm>
            <a:off x="257231" y="5183829"/>
            <a:ext cx="791571" cy="1215612"/>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267014" y="3360716"/>
            <a:ext cx="1310026" cy="1054626"/>
          </a:xfrm>
          <a:prstGeom prst="rect">
            <a:avLst/>
          </a:prstGeom>
        </p:spPr>
      </p:pic>
      <p:cxnSp>
        <p:nvCxnSpPr>
          <p:cNvPr id="16" name="Straight Arrow Connector 15"/>
          <p:cNvCxnSpPr/>
          <p:nvPr/>
        </p:nvCxnSpPr>
        <p:spPr>
          <a:xfrm flipV="1">
            <a:off x="7076250" y="1558496"/>
            <a:ext cx="775954" cy="153719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328078" y="3833614"/>
            <a:ext cx="2292440" cy="30268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329968" y="4648466"/>
            <a:ext cx="309092" cy="122130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6029918" y="2176543"/>
            <a:ext cx="16918" cy="101337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3269840" y="2400769"/>
            <a:ext cx="1341658" cy="74915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3183080" y="3633392"/>
            <a:ext cx="1493966" cy="25444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4581210" y="4492824"/>
            <a:ext cx="625365" cy="66099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250100" y="4288427"/>
            <a:ext cx="1105362" cy="100598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165205" y="5478101"/>
            <a:ext cx="3451538" cy="707886"/>
          </a:xfrm>
          <a:prstGeom prst="rect">
            <a:avLst/>
          </a:prstGeom>
          <a:noFill/>
        </p:spPr>
        <p:txBody>
          <a:bodyPr wrap="square" rtlCol="0">
            <a:spAutoFit/>
          </a:bodyPr>
          <a:lstStyle/>
          <a:p>
            <a:r>
              <a:rPr lang="en-GB" sz="2000" dirty="0" smtClean="0">
                <a:solidFill>
                  <a:srgbClr val="C00000"/>
                </a:solidFill>
              </a:rPr>
              <a:t>Read lots of stories together and sing songs and rhymes.</a:t>
            </a:r>
            <a:endParaRPr lang="en-GB" sz="2000" dirty="0">
              <a:solidFill>
                <a:srgbClr val="C00000"/>
              </a:solidFill>
            </a:endParaRPr>
          </a:p>
        </p:txBody>
      </p:sp>
      <p:cxnSp>
        <p:nvCxnSpPr>
          <p:cNvPr id="27" name="Straight Arrow Connector 26"/>
          <p:cNvCxnSpPr/>
          <p:nvPr/>
        </p:nvCxnSpPr>
        <p:spPr>
          <a:xfrm flipV="1">
            <a:off x="7267437" y="2113635"/>
            <a:ext cx="1904956" cy="99820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150517" y="1692238"/>
            <a:ext cx="2706341" cy="1015663"/>
          </a:xfrm>
          <a:prstGeom prst="rect">
            <a:avLst/>
          </a:prstGeom>
          <a:noFill/>
        </p:spPr>
        <p:txBody>
          <a:bodyPr wrap="square" rtlCol="0">
            <a:spAutoFit/>
          </a:bodyPr>
          <a:lstStyle/>
          <a:p>
            <a:r>
              <a:rPr lang="en-GB" sz="2000" dirty="0" smtClean="0">
                <a:solidFill>
                  <a:srgbClr val="C00000"/>
                </a:solidFill>
              </a:rPr>
              <a:t>Encourage them to ask lots of questions and listen to others.</a:t>
            </a:r>
            <a:endParaRPr lang="en-GB" sz="2000" dirty="0">
              <a:solidFill>
                <a:srgbClr val="C00000"/>
              </a:solidFill>
            </a:endParaRPr>
          </a:p>
        </p:txBody>
      </p:sp>
    </p:spTree>
    <p:extLst>
      <p:ext uri="{BB962C8B-B14F-4D97-AF65-F5344CB8AC3E}">
        <p14:creationId xmlns:p14="http://schemas.microsoft.com/office/powerpoint/2010/main" xmlns="" val="1041683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59876" y="347730"/>
            <a:ext cx="4321439" cy="584775"/>
          </a:xfrm>
          <a:prstGeom prst="rect">
            <a:avLst/>
          </a:prstGeom>
          <a:noFill/>
        </p:spPr>
        <p:txBody>
          <a:bodyPr wrap="none" rtlCol="0">
            <a:spAutoFit/>
          </a:bodyPr>
          <a:lstStyle/>
          <a:p>
            <a:r>
              <a:rPr lang="en-GB" sz="3200" dirty="0" smtClean="0"/>
              <a:t>What is Important to us?</a:t>
            </a:r>
            <a:endParaRPr lang="en-GB" sz="3200" dirty="0"/>
          </a:p>
        </p:txBody>
      </p:sp>
      <p:sp>
        <p:nvSpPr>
          <p:cNvPr id="3" name="TextBox 2"/>
          <p:cNvSpPr txBox="1"/>
          <p:nvPr/>
        </p:nvSpPr>
        <p:spPr>
          <a:xfrm>
            <a:off x="576483" y="1092455"/>
            <a:ext cx="8114529" cy="3416320"/>
          </a:xfrm>
          <a:prstGeom prst="rect">
            <a:avLst/>
          </a:prstGeom>
          <a:noFill/>
        </p:spPr>
        <p:txBody>
          <a:bodyPr wrap="none" rtlCol="0">
            <a:spAutoFit/>
          </a:bodyPr>
          <a:lstStyle/>
          <a:p>
            <a:r>
              <a:rPr lang="en-GB" sz="2400" dirty="0" smtClean="0"/>
              <a:t>In Nursery we want to encourage children to:</a:t>
            </a:r>
          </a:p>
          <a:p>
            <a:endParaRPr lang="en-GB" sz="2400" dirty="0" smtClean="0"/>
          </a:p>
          <a:p>
            <a:pPr marL="457200" indent="-457200">
              <a:buFont typeface="Wingdings" panose="05000000000000000000" pitchFamily="2" charset="2"/>
              <a:buChar char="§"/>
            </a:pPr>
            <a:r>
              <a:rPr lang="en-GB" sz="2400" dirty="0" smtClean="0"/>
              <a:t>be independent</a:t>
            </a:r>
          </a:p>
          <a:p>
            <a:pPr marL="457200" indent="-457200">
              <a:buFont typeface="Wingdings" panose="05000000000000000000" pitchFamily="2" charset="2"/>
              <a:buChar char="§"/>
            </a:pPr>
            <a:r>
              <a:rPr lang="en-GB" sz="2400" dirty="0" smtClean="0"/>
              <a:t>develop a ‘can do’ attitude</a:t>
            </a:r>
          </a:p>
          <a:p>
            <a:pPr marL="457200" indent="-457200">
              <a:buFont typeface="Wingdings" panose="05000000000000000000" pitchFamily="2" charset="2"/>
              <a:buChar char="§"/>
            </a:pPr>
            <a:r>
              <a:rPr lang="en-GB" sz="2400" dirty="0" smtClean="0"/>
              <a:t>show curiosity about the world</a:t>
            </a:r>
          </a:p>
          <a:p>
            <a:pPr marL="457200" indent="-457200">
              <a:buFont typeface="Wingdings" panose="05000000000000000000" pitchFamily="2" charset="2"/>
              <a:buChar char="§"/>
            </a:pPr>
            <a:r>
              <a:rPr lang="en-GB" sz="2400" dirty="0" smtClean="0"/>
              <a:t>begin to solve problems</a:t>
            </a:r>
          </a:p>
          <a:p>
            <a:pPr marL="457200" indent="-457200">
              <a:buFont typeface="Wingdings" panose="05000000000000000000" pitchFamily="2" charset="2"/>
              <a:buChar char="§"/>
            </a:pPr>
            <a:r>
              <a:rPr lang="en-GB" sz="2400" dirty="0" smtClean="0"/>
              <a:t>show a kind and caring attitude towards others</a:t>
            </a:r>
          </a:p>
          <a:p>
            <a:pPr marL="457200" indent="-457200">
              <a:buFont typeface="Wingdings" panose="05000000000000000000" pitchFamily="2" charset="2"/>
              <a:buChar char="§"/>
            </a:pPr>
            <a:r>
              <a:rPr lang="en-GB" sz="2400" dirty="0" smtClean="0"/>
              <a:t>celebrate their own achievements as well as those of others</a:t>
            </a:r>
          </a:p>
          <a:p>
            <a:pPr marL="457200" indent="-457200">
              <a:buFont typeface="Wingdings" panose="05000000000000000000" pitchFamily="2" charset="2"/>
              <a:buChar char="§"/>
            </a:pPr>
            <a:r>
              <a:rPr lang="en-GB" sz="2400" dirty="0" smtClean="0"/>
              <a:t>work as part of a team</a:t>
            </a:r>
            <a:endParaRPr lang="en-GB" sz="2400" dirty="0"/>
          </a:p>
        </p:txBody>
      </p:sp>
      <p:sp>
        <p:nvSpPr>
          <p:cNvPr id="4" name="TextBox 3"/>
          <p:cNvSpPr txBox="1"/>
          <p:nvPr/>
        </p:nvSpPr>
        <p:spPr>
          <a:xfrm>
            <a:off x="576483" y="4508775"/>
            <a:ext cx="10267528" cy="2308324"/>
          </a:xfrm>
          <a:prstGeom prst="rect">
            <a:avLst/>
          </a:prstGeom>
          <a:noFill/>
        </p:spPr>
        <p:txBody>
          <a:bodyPr wrap="square" rtlCol="0">
            <a:spAutoFit/>
          </a:bodyPr>
          <a:lstStyle/>
          <a:p>
            <a:r>
              <a:rPr lang="en-GB" sz="2400" dirty="0" smtClean="0"/>
              <a:t>In Nursery we want you as parents to:</a:t>
            </a:r>
          </a:p>
          <a:p>
            <a:endParaRPr lang="en-GB" sz="2400" dirty="0" smtClean="0"/>
          </a:p>
          <a:p>
            <a:pPr marL="342900" indent="-342900">
              <a:buFont typeface="Wingdings" panose="05000000000000000000" pitchFamily="2" charset="2"/>
              <a:buChar char="§"/>
            </a:pPr>
            <a:r>
              <a:rPr lang="en-GB" sz="2400" dirty="0" smtClean="0"/>
              <a:t>Join us on your child’s learning journey – you play a huge part in it!</a:t>
            </a:r>
          </a:p>
          <a:p>
            <a:pPr marL="342900" indent="-342900">
              <a:buFont typeface="Wingdings" panose="05000000000000000000" pitchFamily="2" charset="2"/>
              <a:buChar char="§"/>
            </a:pPr>
            <a:r>
              <a:rPr lang="en-GB" sz="2400" dirty="0" smtClean="0"/>
              <a:t>Feel you can always talk to us about any questions or concerns you have</a:t>
            </a:r>
          </a:p>
          <a:p>
            <a:pPr marL="342900" indent="-342900">
              <a:buFont typeface="Wingdings" panose="05000000000000000000" pitchFamily="2" charset="2"/>
              <a:buChar char="§"/>
            </a:pPr>
            <a:r>
              <a:rPr lang="en-GB" sz="2400" dirty="0" smtClean="0"/>
              <a:t>Read our weekly newsletter which will be sent to you electronically </a:t>
            </a:r>
          </a:p>
          <a:p>
            <a:pPr marL="342900" indent="-342900">
              <a:buFont typeface="Wingdings" panose="05000000000000000000" pitchFamily="2" charset="2"/>
              <a:buChar char="§"/>
            </a:pPr>
            <a:endParaRPr lang="en-GB" sz="2400" dirty="0"/>
          </a:p>
        </p:txBody>
      </p:sp>
    </p:spTree>
    <p:extLst>
      <p:ext uri="{BB962C8B-B14F-4D97-AF65-F5344CB8AC3E}">
        <p14:creationId xmlns:p14="http://schemas.microsoft.com/office/powerpoint/2010/main" xmlns="" val="2280040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38659" y="231820"/>
            <a:ext cx="4816699" cy="461665"/>
          </a:xfrm>
          <a:prstGeom prst="rect">
            <a:avLst/>
          </a:prstGeom>
          <a:noFill/>
        </p:spPr>
        <p:txBody>
          <a:bodyPr wrap="square" rtlCol="0">
            <a:spAutoFit/>
          </a:bodyPr>
          <a:lstStyle/>
          <a:p>
            <a:r>
              <a:rPr lang="en-GB" sz="2400" dirty="0" smtClean="0"/>
              <a:t>An Example of a Weekly </a:t>
            </a:r>
            <a:r>
              <a:rPr lang="en-GB" sz="2400" dirty="0"/>
              <a:t>N</a:t>
            </a:r>
            <a:r>
              <a:rPr lang="en-GB" sz="2400" dirty="0" smtClean="0"/>
              <a:t>ewsletter</a:t>
            </a:r>
            <a:endParaRPr lang="en-GB" sz="2400" dirty="0"/>
          </a:p>
        </p:txBody>
      </p:sp>
      <p:pic>
        <p:nvPicPr>
          <p:cNvPr id="3" name="Picture 2"/>
          <p:cNvPicPr>
            <a:picLocks noChangeAspect="1"/>
          </p:cNvPicPr>
          <p:nvPr/>
        </p:nvPicPr>
        <p:blipFill rotWithShape="1">
          <a:blip r:embed="rId2" cstate="print"/>
          <a:srcRect l="34859" t="12376" r="30599" b="10779"/>
          <a:stretch/>
        </p:blipFill>
        <p:spPr>
          <a:xfrm>
            <a:off x="1267373" y="693485"/>
            <a:ext cx="4342572" cy="5431535"/>
          </a:xfrm>
          <a:prstGeom prst="rect">
            <a:avLst/>
          </a:prstGeom>
        </p:spPr>
      </p:pic>
      <p:pic>
        <p:nvPicPr>
          <p:cNvPr id="4" name="Picture 3"/>
          <p:cNvPicPr>
            <a:picLocks noChangeAspect="1"/>
          </p:cNvPicPr>
          <p:nvPr/>
        </p:nvPicPr>
        <p:blipFill rotWithShape="1">
          <a:blip r:embed="rId3" cstate="print"/>
          <a:srcRect l="35493" t="13128" r="32183" b="13973"/>
          <a:stretch/>
        </p:blipFill>
        <p:spPr>
          <a:xfrm>
            <a:off x="5847008" y="824114"/>
            <a:ext cx="4374865" cy="5431535"/>
          </a:xfrm>
          <a:prstGeom prst="rect">
            <a:avLst/>
          </a:prstGeom>
        </p:spPr>
      </p:pic>
      <p:sp>
        <p:nvSpPr>
          <p:cNvPr id="5" name="TextBox 4"/>
          <p:cNvSpPr txBox="1"/>
          <p:nvPr/>
        </p:nvSpPr>
        <p:spPr>
          <a:xfrm>
            <a:off x="5982789" y="5486400"/>
            <a:ext cx="4171405" cy="638620"/>
          </a:xfrm>
          <a:prstGeom prst="rect">
            <a:avLst/>
          </a:prstGeom>
          <a:solidFill>
            <a:schemeClr val="bg1"/>
          </a:solidFill>
          <a:ln>
            <a:solidFill>
              <a:schemeClr val="tx1"/>
            </a:solidFill>
          </a:ln>
        </p:spPr>
        <p:txBody>
          <a:bodyPr wrap="square" rtlCol="0">
            <a:spAutoFit/>
          </a:bodyPr>
          <a:lstStyle/>
          <a:p>
            <a:endParaRPr lang="en-GB" dirty="0"/>
          </a:p>
        </p:txBody>
      </p:sp>
      <p:sp>
        <p:nvSpPr>
          <p:cNvPr id="7" name="TextBox 6"/>
          <p:cNvSpPr txBox="1"/>
          <p:nvPr/>
        </p:nvSpPr>
        <p:spPr>
          <a:xfrm>
            <a:off x="6017623" y="5503817"/>
            <a:ext cx="4101737" cy="461665"/>
          </a:xfrm>
          <a:prstGeom prst="rect">
            <a:avLst/>
          </a:prstGeom>
          <a:noFill/>
        </p:spPr>
        <p:txBody>
          <a:bodyPr wrap="square" rtlCol="0">
            <a:spAutoFit/>
          </a:bodyPr>
          <a:lstStyle/>
          <a:p>
            <a:pPr algn="ctr"/>
            <a:r>
              <a:rPr lang="en-GB" sz="1200" dirty="0" smtClean="0"/>
              <a:t>Have a lovely weekend.</a:t>
            </a:r>
          </a:p>
          <a:p>
            <a:pPr algn="ctr"/>
            <a:r>
              <a:rPr lang="en-GB" sz="1200" dirty="0" smtClean="0"/>
              <a:t>The Nursery Team</a:t>
            </a:r>
            <a:endParaRPr lang="en-GB" sz="1200" dirty="0"/>
          </a:p>
        </p:txBody>
      </p:sp>
    </p:spTree>
    <p:extLst>
      <p:ext uri="{BB962C8B-B14F-4D97-AF65-F5344CB8AC3E}">
        <p14:creationId xmlns:p14="http://schemas.microsoft.com/office/powerpoint/2010/main" xmlns="" val="254324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3498" y="502277"/>
            <a:ext cx="8939059" cy="6986528"/>
          </a:xfrm>
          <a:prstGeom prst="rect">
            <a:avLst/>
          </a:prstGeom>
          <a:noFill/>
        </p:spPr>
        <p:txBody>
          <a:bodyPr wrap="square" rtlCol="0">
            <a:spAutoFit/>
          </a:bodyPr>
          <a:lstStyle/>
          <a:p>
            <a:r>
              <a:rPr lang="en-GB" sz="2800" dirty="0" smtClean="0"/>
              <a:t>Please fill out any forms sent from our school office and return them ASAP along with your child’s All About Me booklet (before the end of the school term). This will help our staff get to know your child quickly</a:t>
            </a:r>
            <a:r>
              <a:rPr lang="en-GB" sz="2800" dirty="0" smtClean="0"/>
              <a:t>.</a:t>
            </a:r>
          </a:p>
          <a:p>
            <a:endParaRPr lang="en-GB" sz="2800" dirty="0" smtClean="0"/>
          </a:p>
          <a:p>
            <a:r>
              <a:rPr lang="en-GB" sz="2800" dirty="0" smtClean="0"/>
              <a:t>If you have any questions please do not hesitate to contact us via the school office.</a:t>
            </a:r>
          </a:p>
          <a:p>
            <a:endParaRPr lang="en-GB" sz="2800" dirty="0"/>
          </a:p>
          <a:p>
            <a:r>
              <a:rPr lang="en-GB" sz="2800" dirty="0" smtClean="0"/>
              <a:t>We are very much looking forward to meeting you all soon</a:t>
            </a:r>
            <a:r>
              <a:rPr lang="en-GB" sz="2800" dirty="0" smtClean="0"/>
              <a:t>.</a:t>
            </a:r>
          </a:p>
          <a:p>
            <a:endParaRPr lang="en-GB" sz="2800" dirty="0" smtClean="0"/>
          </a:p>
          <a:p>
            <a:r>
              <a:rPr lang="en-GB" sz="2800" dirty="0" smtClean="0"/>
              <a:t>Miss Heads – Nursery Teacher</a:t>
            </a:r>
          </a:p>
          <a:p>
            <a:r>
              <a:rPr lang="en-GB" sz="2800" dirty="0" smtClean="0"/>
              <a:t>Mrs </a:t>
            </a:r>
            <a:r>
              <a:rPr lang="en-GB" sz="2800" dirty="0" smtClean="0"/>
              <a:t>Mason – Nursery </a:t>
            </a:r>
            <a:r>
              <a:rPr lang="en-GB" sz="2800" dirty="0" smtClean="0"/>
              <a:t>Teacher</a:t>
            </a:r>
            <a:endParaRPr lang="en-GB" sz="2800" dirty="0" smtClean="0"/>
          </a:p>
          <a:p>
            <a:r>
              <a:rPr lang="en-GB" sz="2800" dirty="0" smtClean="0"/>
              <a:t>Mrs Waller – Teaching Assistant/Teacher</a:t>
            </a:r>
          </a:p>
          <a:p>
            <a:r>
              <a:rPr lang="en-GB" sz="2800" dirty="0" smtClean="0"/>
              <a:t>Mrs </a:t>
            </a:r>
            <a:r>
              <a:rPr lang="en-GB" sz="2800" dirty="0" err="1" smtClean="0"/>
              <a:t>Heason</a:t>
            </a:r>
            <a:r>
              <a:rPr lang="en-GB" sz="2800" dirty="0" smtClean="0"/>
              <a:t> </a:t>
            </a:r>
            <a:r>
              <a:rPr lang="en-GB" sz="2800" dirty="0" smtClean="0"/>
              <a:t>– Teaching Assistant</a:t>
            </a:r>
          </a:p>
          <a:p>
            <a:endParaRPr lang="en-GB" sz="2800" dirty="0" smtClean="0"/>
          </a:p>
          <a:p>
            <a:endParaRPr lang="en-GB" sz="2800" dirty="0"/>
          </a:p>
        </p:txBody>
      </p:sp>
    </p:spTree>
    <p:extLst>
      <p:ext uri="{BB962C8B-B14F-4D97-AF65-F5344CB8AC3E}">
        <p14:creationId xmlns:p14="http://schemas.microsoft.com/office/powerpoint/2010/main" xmlns="" val="3423172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1142</TotalTime>
  <Words>557</Words>
  <Application>Microsoft Office PowerPoint</Application>
  <PresentationFormat>Custom</PresentationFormat>
  <Paragraphs>50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Welcome to Southridge Nursery</vt:lpstr>
      <vt:lpstr>Meet the Team</vt:lpstr>
      <vt:lpstr>Slide 3</vt:lpstr>
      <vt:lpstr>Slide 4</vt:lpstr>
      <vt:lpstr>Slide 5</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Southridge Nursery</dc:title>
  <dc:creator>Teacher</dc:creator>
  <cp:lastModifiedBy>southridge</cp:lastModifiedBy>
  <cp:revision>34</cp:revision>
  <dcterms:created xsi:type="dcterms:W3CDTF">2017-05-03T18:36:00Z</dcterms:created>
  <dcterms:modified xsi:type="dcterms:W3CDTF">2021-06-30T15:22:34Z</dcterms:modified>
</cp:coreProperties>
</file>