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1" roundtripDataSignature="AMtx7mioY2F3fV5Oxwi8ISZatofGojCqS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10" Type="http://schemas.openxmlformats.org/officeDocument/2006/relationships/slide" Target="slides/slide6.xml"/><Relationship Id="rId21"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3f42fc9a16_1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g13f42fc9a16_1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3f42fc9a16_1_3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g13f42fc9a16_1_3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3f42fc9a16_1_4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g13f42fc9a16_1_4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5b4354313d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15b4354313d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3f42fc9a16_1_4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g13f42fc9a16_1_4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5b4354313d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g15b4354313d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5b4354313d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g15b4354313d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5bd77d06a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g15bd77d06a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3f42fc9a16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g13f42fc9a16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3f42fc9a16_1_3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 name="Google Shape;71;g13f42fc9a16_1_3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3f42fc9a16_1_3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g13f42fc9a16_1_3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83c6262e82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g283c6262e82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83c6262e8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g283c6262e8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3f42fc9a16_1_3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g13f42fc9a16_1_3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3f42fc9a16_1_3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g13f42fc9a16_1_3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5b4354313d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g15b4354313d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 name="Shape 9"/>
        <p:cNvGrpSpPr/>
        <p:nvPr/>
      </p:nvGrpSpPr>
      <p:grpSpPr>
        <a:xfrm>
          <a:off x="0" y="0"/>
          <a:ext cx="0" cy="0"/>
          <a:chOff x="0" y="0"/>
          <a:chExt cx="0" cy="0"/>
        </a:xfrm>
      </p:grpSpPr>
      <p:sp>
        <p:nvSpPr>
          <p:cNvPr id="10" name="Google Shape;10;g13f42fc9a16_1_34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1" name="Google Shape;11;g13f42fc9a16_1_34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1600"/>
              </a:spcBef>
              <a:spcAft>
                <a:spcPts val="0"/>
              </a:spcAft>
              <a:buClr>
                <a:schemeClr val="dk1"/>
              </a:buClr>
              <a:buSzPts val="1800"/>
              <a:buChar char="○"/>
              <a:defRPr/>
            </a:lvl2pPr>
            <a:lvl3pPr indent="-342900" lvl="2" marL="1371600" algn="l">
              <a:lnSpc>
                <a:spcPct val="90000"/>
              </a:lnSpc>
              <a:spcBef>
                <a:spcPts val="1600"/>
              </a:spcBef>
              <a:spcAft>
                <a:spcPts val="0"/>
              </a:spcAft>
              <a:buClr>
                <a:schemeClr val="dk1"/>
              </a:buClr>
              <a:buSzPts val="1800"/>
              <a:buChar char="■"/>
              <a:defRPr/>
            </a:lvl3pPr>
            <a:lvl4pPr indent="-342900" lvl="3" marL="1828800" algn="l">
              <a:lnSpc>
                <a:spcPct val="90000"/>
              </a:lnSpc>
              <a:spcBef>
                <a:spcPts val="1600"/>
              </a:spcBef>
              <a:spcAft>
                <a:spcPts val="0"/>
              </a:spcAft>
              <a:buClr>
                <a:schemeClr val="dk1"/>
              </a:buClr>
              <a:buSzPts val="1800"/>
              <a:buChar char="●"/>
              <a:defRPr/>
            </a:lvl4pPr>
            <a:lvl5pPr indent="-342900" lvl="4" marL="2286000" algn="l">
              <a:lnSpc>
                <a:spcPct val="90000"/>
              </a:lnSpc>
              <a:spcBef>
                <a:spcPts val="1600"/>
              </a:spcBef>
              <a:spcAft>
                <a:spcPts val="0"/>
              </a:spcAft>
              <a:buClr>
                <a:schemeClr val="dk1"/>
              </a:buClr>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12" name="Google Shape;12;g13f42fc9a16_1_34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 name="Google Shape;13;g13f42fc9a16_1_34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 name="Google Shape;14;g13f42fc9a16_1_34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 name="Shape 47"/>
        <p:cNvGrpSpPr/>
        <p:nvPr/>
      </p:nvGrpSpPr>
      <p:grpSpPr>
        <a:xfrm>
          <a:off x="0" y="0"/>
          <a:ext cx="0" cy="0"/>
          <a:chOff x="0" y="0"/>
          <a:chExt cx="0" cy="0"/>
        </a:xfrm>
      </p:grpSpPr>
      <p:sp>
        <p:nvSpPr>
          <p:cNvPr id="48" name="Google Shape;48;g13f42fc9a16_1_337"/>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49" name="Google Shape;49;g13f42fc9a16_1_33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 name="Shape 50"/>
        <p:cNvGrpSpPr/>
        <p:nvPr/>
      </p:nvGrpSpPr>
      <p:grpSpPr>
        <a:xfrm>
          <a:off x="0" y="0"/>
          <a:ext cx="0" cy="0"/>
          <a:chOff x="0" y="0"/>
          <a:chExt cx="0" cy="0"/>
        </a:xfrm>
      </p:grpSpPr>
      <p:sp>
        <p:nvSpPr>
          <p:cNvPr id="51" name="Google Shape;51;g13f42fc9a16_1_340"/>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52" name="Google Shape;52;g13f42fc9a16_1_340"/>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53" name="Google Shape;53;g13f42fc9a16_1_34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g13f42fc9a16_1_34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g13f42fc9a16_1_305"/>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7" name="Google Shape;17;g13f42fc9a16_1_305"/>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8" name="Google Shape;18;g13f42fc9a16_1_30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g13f42fc9a16_1_309"/>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21" name="Google Shape;21;g13f42fc9a16_1_30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g13f42fc9a16_1_31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4" name="Google Shape;24;g13f42fc9a16_1_312"/>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25" name="Google Shape;25;g13f42fc9a16_1_31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g13f42fc9a16_1_31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8" name="Google Shape;28;g13f42fc9a16_1_316"/>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29" name="Google Shape;29;g13f42fc9a16_1_316"/>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0" name="Google Shape;30;g13f42fc9a16_1_31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g13f42fc9a16_1_32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3" name="Google Shape;33;g13f42fc9a16_1_32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sp>
        <p:nvSpPr>
          <p:cNvPr id="35" name="Google Shape;35;g13f42fc9a16_1_324"/>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36" name="Google Shape;36;g13f42fc9a16_1_324"/>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7" name="Google Shape;37;g13f42fc9a16_1_32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 name="Shape 38"/>
        <p:cNvGrpSpPr/>
        <p:nvPr/>
      </p:nvGrpSpPr>
      <p:grpSpPr>
        <a:xfrm>
          <a:off x="0" y="0"/>
          <a:ext cx="0" cy="0"/>
          <a:chOff x="0" y="0"/>
          <a:chExt cx="0" cy="0"/>
        </a:xfrm>
      </p:grpSpPr>
      <p:sp>
        <p:nvSpPr>
          <p:cNvPr id="39" name="Google Shape;39;g13f42fc9a16_1_328"/>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40" name="Google Shape;40;g13f42fc9a16_1_32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g13f42fc9a16_1_331"/>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g13f42fc9a16_1_331"/>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44" name="Google Shape;44;g13f42fc9a16_1_331"/>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5" name="Google Shape;45;g13f42fc9a16_1_331"/>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46" name="Google Shape;46;g13f42fc9a16_1_33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13f42fc9a16_1_30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7" name="Google Shape;7;g13f42fc9a16_1_30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8" name="Google Shape;8;g13f42fc9a16_1_30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9.png"/><Relationship Id="rId7" Type="http://schemas.openxmlformats.org/officeDocument/2006/relationships/image" Target="../media/image20.png"/><Relationship Id="rId8"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1" Type="http://schemas.openxmlformats.org/officeDocument/2006/relationships/image" Target="../media/image27.png"/><Relationship Id="rId10" Type="http://schemas.openxmlformats.org/officeDocument/2006/relationships/image" Target="../media/image23.png"/><Relationship Id="rId13" Type="http://schemas.openxmlformats.org/officeDocument/2006/relationships/image" Target="../media/image22.png"/><Relationship Id="rId12"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3.png"/><Relationship Id="rId9" Type="http://schemas.openxmlformats.org/officeDocument/2006/relationships/image" Target="../media/image30.png"/><Relationship Id="rId14" Type="http://schemas.openxmlformats.org/officeDocument/2006/relationships/image" Target="../media/image31.png"/><Relationship Id="rId5" Type="http://schemas.openxmlformats.org/officeDocument/2006/relationships/image" Target="../media/image16.png"/><Relationship Id="rId6" Type="http://schemas.openxmlformats.org/officeDocument/2006/relationships/image" Target="../media/image15.png"/><Relationship Id="rId7" Type="http://schemas.openxmlformats.org/officeDocument/2006/relationships/image" Target="../media/image29.png"/><Relationship Id="rId8"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g13f42fc9a16_1_5"/>
          <p:cNvSpPr txBox="1"/>
          <p:nvPr>
            <p:ph type="title"/>
          </p:nvPr>
        </p:nvSpPr>
        <p:spPr>
          <a:xfrm>
            <a:off x="1219200" y="3154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lang="en-US" sz="5500">
                <a:latin typeface="Comic Sans MS"/>
                <a:ea typeface="Comic Sans MS"/>
                <a:cs typeface="Comic Sans MS"/>
                <a:sym typeface="Comic Sans MS"/>
              </a:rPr>
              <a:t>Reading in Year 1</a:t>
            </a:r>
            <a:endParaRPr sz="5500">
              <a:latin typeface="Comic Sans MS"/>
              <a:ea typeface="Comic Sans MS"/>
              <a:cs typeface="Comic Sans MS"/>
              <a:sym typeface="Comic Sans MS"/>
            </a:endParaRPr>
          </a:p>
        </p:txBody>
      </p:sp>
      <p:pic>
        <p:nvPicPr>
          <p:cNvPr id="61" name="Google Shape;61;g13f42fc9a16_1_5"/>
          <p:cNvPicPr preferRelativeResize="0"/>
          <p:nvPr/>
        </p:nvPicPr>
        <p:blipFill rotWithShape="1">
          <a:blip r:embed="rId3">
            <a:alphaModFix/>
          </a:blip>
          <a:srcRect b="0" l="0" r="0" t="0"/>
          <a:stretch/>
        </p:blipFill>
        <p:spPr>
          <a:xfrm>
            <a:off x="3364300" y="1560575"/>
            <a:ext cx="5978476" cy="501222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grpSp>
        <p:nvGrpSpPr>
          <p:cNvPr id="116" name="Google Shape;116;g13f42fc9a16_1_383"/>
          <p:cNvGrpSpPr/>
          <p:nvPr/>
        </p:nvGrpSpPr>
        <p:grpSpPr>
          <a:xfrm>
            <a:off x="838200" y="2493475"/>
            <a:ext cx="9645513" cy="2804921"/>
            <a:chOff x="911100" y="1025800"/>
            <a:chExt cx="9645513" cy="2804921"/>
          </a:xfrm>
        </p:grpSpPr>
        <p:pic>
          <p:nvPicPr>
            <p:cNvPr id="117" name="Google Shape;117;g13f42fc9a16_1_383"/>
            <p:cNvPicPr preferRelativeResize="0"/>
            <p:nvPr/>
          </p:nvPicPr>
          <p:blipFill rotWithShape="1">
            <a:blip r:embed="rId3">
              <a:alphaModFix/>
            </a:blip>
            <a:srcRect b="0" l="0" r="0" t="0"/>
            <a:stretch/>
          </p:blipFill>
          <p:spPr>
            <a:xfrm>
              <a:off x="911100" y="1025800"/>
              <a:ext cx="1888425" cy="1331350"/>
            </a:xfrm>
            <a:prstGeom prst="rect">
              <a:avLst/>
            </a:prstGeom>
            <a:noFill/>
            <a:ln>
              <a:noFill/>
            </a:ln>
          </p:spPr>
        </p:pic>
        <p:pic>
          <p:nvPicPr>
            <p:cNvPr id="118" name="Google Shape;118;g13f42fc9a16_1_383"/>
            <p:cNvPicPr preferRelativeResize="0"/>
            <p:nvPr/>
          </p:nvPicPr>
          <p:blipFill rotWithShape="1">
            <a:blip r:embed="rId4">
              <a:alphaModFix/>
            </a:blip>
            <a:srcRect b="0" l="0" r="0" t="0"/>
            <a:stretch/>
          </p:blipFill>
          <p:spPr>
            <a:xfrm>
              <a:off x="2888975" y="1025800"/>
              <a:ext cx="1888425" cy="1331340"/>
            </a:xfrm>
            <a:prstGeom prst="rect">
              <a:avLst/>
            </a:prstGeom>
            <a:noFill/>
            <a:ln>
              <a:noFill/>
            </a:ln>
          </p:spPr>
        </p:pic>
        <p:pic>
          <p:nvPicPr>
            <p:cNvPr id="119" name="Google Shape;119;g13f42fc9a16_1_383"/>
            <p:cNvPicPr preferRelativeResize="0"/>
            <p:nvPr/>
          </p:nvPicPr>
          <p:blipFill rotWithShape="1">
            <a:blip r:embed="rId5">
              <a:alphaModFix/>
            </a:blip>
            <a:srcRect b="0" l="0" r="0" t="0"/>
            <a:stretch/>
          </p:blipFill>
          <p:spPr>
            <a:xfrm>
              <a:off x="4866847" y="1025800"/>
              <a:ext cx="1884803" cy="1331349"/>
            </a:xfrm>
            <a:prstGeom prst="rect">
              <a:avLst/>
            </a:prstGeom>
            <a:noFill/>
            <a:ln>
              <a:noFill/>
            </a:ln>
          </p:spPr>
        </p:pic>
        <p:pic>
          <p:nvPicPr>
            <p:cNvPr id="120" name="Google Shape;120;g13f42fc9a16_1_383"/>
            <p:cNvPicPr preferRelativeResize="0"/>
            <p:nvPr/>
          </p:nvPicPr>
          <p:blipFill rotWithShape="1">
            <a:blip r:embed="rId6">
              <a:alphaModFix/>
            </a:blip>
            <a:srcRect b="0" l="0" r="0" t="0"/>
            <a:stretch/>
          </p:blipFill>
          <p:spPr>
            <a:xfrm>
              <a:off x="6841100" y="1093725"/>
              <a:ext cx="1806720" cy="1263425"/>
            </a:xfrm>
            <a:prstGeom prst="rect">
              <a:avLst/>
            </a:prstGeom>
            <a:noFill/>
            <a:ln>
              <a:noFill/>
            </a:ln>
          </p:spPr>
        </p:pic>
        <p:pic>
          <p:nvPicPr>
            <p:cNvPr id="121" name="Google Shape;121;g13f42fc9a16_1_383"/>
            <p:cNvPicPr preferRelativeResize="0"/>
            <p:nvPr/>
          </p:nvPicPr>
          <p:blipFill rotWithShape="1">
            <a:blip r:embed="rId7">
              <a:alphaModFix/>
            </a:blip>
            <a:srcRect b="0" l="0" r="0" t="0"/>
            <a:stretch/>
          </p:blipFill>
          <p:spPr>
            <a:xfrm>
              <a:off x="8737276" y="1093725"/>
              <a:ext cx="1819337" cy="1263425"/>
            </a:xfrm>
            <a:prstGeom prst="rect">
              <a:avLst/>
            </a:prstGeom>
            <a:noFill/>
            <a:ln>
              <a:noFill/>
            </a:ln>
          </p:spPr>
        </p:pic>
        <p:pic>
          <p:nvPicPr>
            <p:cNvPr id="122" name="Google Shape;122;g13f42fc9a16_1_383"/>
            <p:cNvPicPr preferRelativeResize="0"/>
            <p:nvPr/>
          </p:nvPicPr>
          <p:blipFill rotWithShape="1">
            <a:blip r:embed="rId8">
              <a:alphaModFix/>
            </a:blip>
            <a:srcRect b="0" l="0" r="0" t="0"/>
            <a:stretch/>
          </p:blipFill>
          <p:spPr>
            <a:xfrm>
              <a:off x="951950" y="2506850"/>
              <a:ext cx="1819325" cy="1286392"/>
            </a:xfrm>
            <a:prstGeom prst="rect">
              <a:avLst/>
            </a:prstGeom>
            <a:noFill/>
            <a:ln>
              <a:noFill/>
            </a:ln>
          </p:spPr>
        </p:pic>
        <p:pic>
          <p:nvPicPr>
            <p:cNvPr id="123" name="Google Shape;123;g13f42fc9a16_1_383"/>
            <p:cNvPicPr preferRelativeResize="0"/>
            <p:nvPr/>
          </p:nvPicPr>
          <p:blipFill rotWithShape="1">
            <a:blip r:embed="rId9">
              <a:alphaModFix/>
            </a:blip>
            <a:srcRect b="0" l="0" r="0" t="0"/>
            <a:stretch/>
          </p:blipFill>
          <p:spPr>
            <a:xfrm>
              <a:off x="2888975" y="2506850"/>
              <a:ext cx="1806725" cy="1277482"/>
            </a:xfrm>
            <a:prstGeom prst="rect">
              <a:avLst/>
            </a:prstGeom>
            <a:noFill/>
            <a:ln>
              <a:noFill/>
            </a:ln>
          </p:spPr>
        </p:pic>
        <p:pic>
          <p:nvPicPr>
            <p:cNvPr id="124" name="Google Shape;124;g13f42fc9a16_1_383"/>
            <p:cNvPicPr preferRelativeResize="0"/>
            <p:nvPr/>
          </p:nvPicPr>
          <p:blipFill rotWithShape="1">
            <a:blip r:embed="rId10">
              <a:alphaModFix/>
            </a:blip>
            <a:srcRect b="0" l="0" r="0" t="0"/>
            <a:stretch/>
          </p:blipFill>
          <p:spPr>
            <a:xfrm>
              <a:off x="4899574" y="2508825"/>
              <a:ext cx="1888425" cy="1321896"/>
            </a:xfrm>
            <a:prstGeom prst="rect">
              <a:avLst/>
            </a:prstGeom>
            <a:noFill/>
            <a:ln>
              <a:noFill/>
            </a:ln>
          </p:spPr>
        </p:pic>
      </p:grpSp>
      <p:sp>
        <p:nvSpPr>
          <p:cNvPr id="125" name="Google Shape;125;g13f42fc9a16_1_383"/>
          <p:cNvSpPr txBox="1"/>
          <p:nvPr>
            <p:ph type="title"/>
          </p:nvPr>
        </p:nvSpPr>
        <p:spPr>
          <a:xfrm>
            <a:off x="838200" y="895200"/>
            <a:ext cx="10515600" cy="1325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15000"/>
              </a:lnSpc>
              <a:spcBef>
                <a:spcPts val="0"/>
              </a:spcBef>
              <a:spcAft>
                <a:spcPts val="0"/>
              </a:spcAft>
              <a:buSzPct val="54054"/>
              <a:buNone/>
            </a:pPr>
            <a:r>
              <a:rPr lang="en-US">
                <a:latin typeface="Comic Sans MS"/>
                <a:ea typeface="Comic Sans MS"/>
                <a:cs typeface="Comic Sans MS"/>
                <a:sym typeface="Comic Sans MS"/>
              </a:rPr>
              <a:t>Children should be able to read their book </a:t>
            </a:r>
            <a:r>
              <a:rPr b="1" lang="en-US">
                <a:solidFill>
                  <a:srgbClr val="FF0000"/>
                </a:solidFill>
                <a:latin typeface="Comic Sans MS"/>
                <a:ea typeface="Comic Sans MS"/>
                <a:cs typeface="Comic Sans MS"/>
                <a:sym typeface="Comic Sans MS"/>
              </a:rPr>
              <a:t>confidently</a:t>
            </a:r>
            <a:r>
              <a:rPr lang="en-US">
                <a:latin typeface="Comic Sans MS"/>
                <a:ea typeface="Comic Sans MS"/>
                <a:cs typeface="Comic Sans MS"/>
                <a:sym typeface="Comic Sans MS"/>
              </a:rPr>
              <a:t>, </a:t>
            </a:r>
            <a:r>
              <a:rPr b="1" lang="en-US">
                <a:solidFill>
                  <a:srgbClr val="FF0000"/>
                </a:solidFill>
                <a:latin typeface="Comic Sans MS"/>
                <a:ea typeface="Comic Sans MS"/>
                <a:cs typeface="Comic Sans MS"/>
                <a:sym typeface="Comic Sans MS"/>
              </a:rPr>
              <a:t>independently</a:t>
            </a:r>
            <a:r>
              <a:rPr lang="en-US">
                <a:latin typeface="Comic Sans MS"/>
                <a:ea typeface="Comic Sans MS"/>
                <a:cs typeface="Comic Sans MS"/>
                <a:sym typeface="Comic Sans MS"/>
              </a:rPr>
              <a:t>, </a:t>
            </a:r>
            <a:r>
              <a:rPr b="1" lang="en-US">
                <a:solidFill>
                  <a:srgbClr val="FF0000"/>
                </a:solidFill>
                <a:latin typeface="Comic Sans MS"/>
                <a:ea typeface="Comic Sans MS"/>
                <a:cs typeface="Comic Sans MS"/>
                <a:sym typeface="Comic Sans MS"/>
              </a:rPr>
              <a:t>accurately</a:t>
            </a:r>
            <a:r>
              <a:rPr lang="en-US">
                <a:latin typeface="Comic Sans MS"/>
                <a:ea typeface="Comic Sans MS"/>
                <a:cs typeface="Comic Sans MS"/>
                <a:sym typeface="Comic Sans MS"/>
              </a:rPr>
              <a:t>, </a:t>
            </a:r>
            <a:r>
              <a:rPr b="1" lang="en-US">
                <a:solidFill>
                  <a:srgbClr val="FF0000"/>
                </a:solidFill>
                <a:latin typeface="Comic Sans MS"/>
                <a:ea typeface="Comic Sans MS"/>
                <a:cs typeface="Comic Sans MS"/>
                <a:sym typeface="Comic Sans MS"/>
              </a:rPr>
              <a:t>with pace</a:t>
            </a:r>
            <a:r>
              <a:rPr lang="en-US">
                <a:latin typeface="Comic Sans MS"/>
                <a:ea typeface="Comic Sans MS"/>
                <a:cs typeface="Comic Sans MS"/>
                <a:sym typeface="Comic Sans MS"/>
              </a:rPr>
              <a:t> and </a:t>
            </a:r>
            <a:r>
              <a:rPr b="1" lang="en-US">
                <a:solidFill>
                  <a:srgbClr val="FF0000"/>
                </a:solidFill>
                <a:latin typeface="Comic Sans MS"/>
                <a:ea typeface="Comic Sans MS"/>
                <a:cs typeface="Comic Sans MS"/>
                <a:sym typeface="Comic Sans MS"/>
              </a:rPr>
              <a:t>have a good understanding.</a:t>
            </a:r>
            <a:endParaRPr b="1">
              <a:solidFill>
                <a:srgbClr val="FF0000"/>
              </a:solidFill>
              <a:latin typeface="Comic Sans MS"/>
              <a:ea typeface="Comic Sans MS"/>
              <a:cs typeface="Comic Sans MS"/>
              <a:sym typeface="Comic Sans MS"/>
            </a:endParaRPr>
          </a:p>
        </p:txBody>
      </p:sp>
      <p:sp>
        <p:nvSpPr>
          <p:cNvPr id="126" name="Google Shape;126;g13f42fc9a16_1_383"/>
          <p:cNvSpPr txBox="1"/>
          <p:nvPr>
            <p:ph type="title"/>
          </p:nvPr>
        </p:nvSpPr>
        <p:spPr>
          <a:xfrm>
            <a:off x="907775" y="540425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sz="5200">
                <a:latin typeface="Comic Sans MS"/>
                <a:ea typeface="Comic Sans MS"/>
                <a:cs typeface="Comic Sans MS"/>
                <a:sym typeface="Comic Sans MS"/>
              </a:rPr>
              <a:t>It’s all about success!</a:t>
            </a:r>
            <a:endParaRPr sz="5200">
              <a:latin typeface="Comic Sans MS"/>
              <a:ea typeface="Comic Sans MS"/>
              <a:cs typeface="Comic Sans MS"/>
              <a:sym typeface="Comic Sans MS"/>
            </a:endParaRPr>
          </a:p>
        </p:txBody>
      </p:sp>
      <p:pic>
        <p:nvPicPr>
          <p:cNvPr id="127" name="Google Shape;127;g13f42fc9a16_1_383"/>
          <p:cNvPicPr preferRelativeResize="0"/>
          <p:nvPr/>
        </p:nvPicPr>
        <p:blipFill rotWithShape="1">
          <a:blip r:embed="rId11">
            <a:alphaModFix/>
          </a:blip>
          <a:srcRect b="0" l="0" r="0" t="0"/>
          <a:stretch/>
        </p:blipFill>
        <p:spPr>
          <a:xfrm rot="-1047675">
            <a:off x="8320275" y="4748396"/>
            <a:ext cx="3495025" cy="1491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g13f42fc9a16_1_41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sz="4600">
                <a:latin typeface="Comic Sans MS"/>
                <a:ea typeface="Comic Sans MS"/>
                <a:cs typeface="Comic Sans MS"/>
                <a:sym typeface="Comic Sans MS"/>
              </a:rPr>
              <a:t>Reading Group Session</a:t>
            </a:r>
            <a:endParaRPr sz="4600">
              <a:latin typeface="Comic Sans MS"/>
              <a:ea typeface="Comic Sans MS"/>
              <a:cs typeface="Comic Sans MS"/>
              <a:sym typeface="Comic Sans MS"/>
            </a:endParaRPr>
          </a:p>
        </p:txBody>
      </p:sp>
      <p:sp>
        <p:nvSpPr>
          <p:cNvPr id="133" name="Google Shape;133;g13f42fc9a16_1_41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Font typeface="Comic Sans MS"/>
              <a:buChar char="●"/>
            </a:pPr>
            <a:r>
              <a:rPr lang="en-US">
                <a:latin typeface="Comic Sans MS"/>
                <a:ea typeface="Comic Sans MS"/>
                <a:cs typeface="Comic Sans MS"/>
                <a:sym typeface="Comic Sans MS"/>
              </a:rPr>
              <a:t>Children currently reading blending books, red or green books will read 3 times in school before they bring it home. This is to ensure they have had lots of opportunities to practise the words in isolation as well as in the story so they feel more confident when they read at home. </a:t>
            </a:r>
            <a:endParaRPr>
              <a:latin typeface="Comic Sans MS"/>
              <a:ea typeface="Comic Sans MS"/>
              <a:cs typeface="Comic Sans MS"/>
              <a:sym typeface="Comic Sans MS"/>
            </a:endParaRPr>
          </a:p>
          <a:p>
            <a:pPr indent="-342900" lvl="0" marL="457200" rtl="0" algn="l">
              <a:lnSpc>
                <a:spcPct val="90000"/>
              </a:lnSpc>
              <a:spcBef>
                <a:spcPts val="0"/>
              </a:spcBef>
              <a:spcAft>
                <a:spcPts val="0"/>
              </a:spcAft>
              <a:buSzPts val="1800"/>
              <a:buFont typeface="Comic Sans MS"/>
              <a:buChar char="●"/>
            </a:pPr>
            <a:r>
              <a:rPr lang="en-US">
                <a:latin typeface="Comic Sans MS"/>
                <a:ea typeface="Comic Sans MS"/>
                <a:cs typeface="Comic Sans MS"/>
                <a:sym typeface="Comic Sans MS"/>
              </a:rPr>
              <a:t>Children reading purple and above will will read their book once in school then bring it home. </a:t>
            </a:r>
            <a:endParaRPr>
              <a:latin typeface="Comic Sans MS"/>
              <a:ea typeface="Comic Sans MS"/>
              <a:cs typeface="Comic Sans MS"/>
              <a:sym typeface="Comic Sans MS"/>
            </a:endParaRPr>
          </a:p>
          <a:p>
            <a:pPr indent="-342900" lvl="0" marL="457200" rtl="0" algn="l">
              <a:lnSpc>
                <a:spcPct val="90000"/>
              </a:lnSpc>
              <a:spcBef>
                <a:spcPts val="0"/>
              </a:spcBef>
              <a:spcAft>
                <a:spcPts val="0"/>
              </a:spcAft>
              <a:buSzPts val="1800"/>
              <a:buFont typeface="Comic Sans MS"/>
              <a:buChar char="●"/>
            </a:pPr>
            <a:r>
              <a:rPr lang="en-US">
                <a:latin typeface="Comic Sans MS"/>
                <a:ea typeface="Comic Sans MS"/>
                <a:cs typeface="Comic Sans MS"/>
                <a:sym typeface="Comic Sans MS"/>
              </a:rPr>
              <a:t>The children always begin with their speed sounds. They read these with a partner, taking turns to point to the sounds in a random order with both partners reading the sound.</a:t>
            </a:r>
            <a:endParaRPr>
              <a:latin typeface="Comic Sans MS"/>
              <a:ea typeface="Comic Sans MS"/>
              <a:cs typeface="Comic Sans MS"/>
              <a:sym typeface="Comic Sans MS"/>
            </a:endParaRPr>
          </a:p>
          <a:p>
            <a:pPr indent="-342900" lvl="0" marL="457200" rtl="0" algn="l">
              <a:lnSpc>
                <a:spcPct val="90000"/>
              </a:lnSpc>
              <a:spcBef>
                <a:spcPts val="0"/>
              </a:spcBef>
              <a:spcAft>
                <a:spcPts val="0"/>
              </a:spcAft>
              <a:buSzPts val="1800"/>
              <a:buFont typeface="Comic Sans MS"/>
              <a:buChar char="●"/>
            </a:pPr>
            <a:r>
              <a:rPr lang="en-US">
                <a:latin typeface="Comic Sans MS"/>
                <a:ea typeface="Comic Sans MS"/>
                <a:cs typeface="Comic Sans MS"/>
                <a:sym typeface="Comic Sans MS"/>
              </a:rPr>
              <a:t>They then go through the green story words and red words and finally the speedy green words. </a:t>
            </a:r>
            <a:endParaRPr>
              <a:latin typeface="Comic Sans MS"/>
              <a:ea typeface="Comic Sans MS"/>
              <a:cs typeface="Comic Sans MS"/>
              <a:sym typeface="Comic Sans M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g15b4354313d_0_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t/>
            </a:r>
            <a:endParaRPr/>
          </a:p>
        </p:txBody>
      </p:sp>
      <p:sp>
        <p:nvSpPr>
          <p:cNvPr id="139" name="Google Shape;139;g15b4354313d_0_1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lnSpcReduction="10000"/>
          </a:bodyPr>
          <a:lstStyle/>
          <a:p>
            <a:pPr indent="0" lvl="0" marL="457200" rtl="0" algn="l">
              <a:lnSpc>
                <a:spcPct val="90000"/>
              </a:lnSpc>
              <a:spcBef>
                <a:spcPts val="1000"/>
              </a:spcBef>
              <a:spcAft>
                <a:spcPts val="0"/>
              </a:spcAft>
              <a:buSzPts val="1800"/>
              <a:buNone/>
            </a:pPr>
            <a:r>
              <a:t/>
            </a:r>
            <a:endParaRPr sz="2700">
              <a:latin typeface="Comic Sans MS"/>
              <a:ea typeface="Comic Sans MS"/>
              <a:cs typeface="Comic Sans MS"/>
              <a:sym typeface="Comic Sans MS"/>
            </a:endParaRPr>
          </a:p>
          <a:p>
            <a:pPr indent="-361950" lvl="0" marL="457200" rtl="0" algn="l">
              <a:lnSpc>
                <a:spcPct val="90000"/>
              </a:lnSpc>
              <a:spcBef>
                <a:spcPts val="1600"/>
              </a:spcBef>
              <a:spcAft>
                <a:spcPts val="0"/>
              </a:spcAft>
              <a:buSzPts val="2100"/>
              <a:buFont typeface="Comic Sans MS"/>
              <a:buChar char="●"/>
            </a:pPr>
            <a:r>
              <a:rPr lang="en-US" sz="2700">
                <a:latin typeface="Comic Sans MS"/>
                <a:ea typeface="Comic Sans MS"/>
                <a:cs typeface="Comic Sans MS"/>
                <a:sym typeface="Comic Sans MS"/>
              </a:rPr>
              <a:t>The children take turns with their partner to read a sentence or page each, helping each other if they get stuck.</a:t>
            </a:r>
            <a:endParaRPr sz="2700">
              <a:latin typeface="Comic Sans MS"/>
              <a:ea typeface="Comic Sans MS"/>
              <a:cs typeface="Comic Sans MS"/>
              <a:sym typeface="Comic Sans MS"/>
            </a:endParaRPr>
          </a:p>
          <a:p>
            <a:pPr indent="-361950" lvl="0" marL="457200" rtl="0" algn="l">
              <a:lnSpc>
                <a:spcPct val="90000"/>
              </a:lnSpc>
              <a:spcBef>
                <a:spcPts val="0"/>
              </a:spcBef>
              <a:spcAft>
                <a:spcPts val="0"/>
              </a:spcAft>
              <a:buSzPts val="2100"/>
              <a:buFont typeface="Comic Sans MS"/>
              <a:buChar char="●"/>
            </a:pPr>
            <a:r>
              <a:rPr lang="en-US" sz="2700">
                <a:latin typeface="Comic Sans MS"/>
                <a:ea typeface="Comic Sans MS"/>
                <a:cs typeface="Comic Sans MS"/>
                <a:sym typeface="Comic Sans MS"/>
              </a:rPr>
              <a:t>During this time, the teacher will work with each child individually to listen to and support their reading.</a:t>
            </a:r>
            <a:endParaRPr sz="2700">
              <a:latin typeface="Comic Sans MS"/>
              <a:ea typeface="Comic Sans MS"/>
              <a:cs typeface="Comic Sans MS"/>
              <a:sym typeface="Comic Sans MS"/>
            </a:endParaRPr>
          </a:p>
          <a:p>
            <a:pPr indent="-361950" lvl="0" marL="457200" rtl="0" algn="l">
              <a:lnSpc>
                <a:spcPct val="90000"/>
              </a:lnSpc>
              <a:spcBef>
                <a:spcPts val="0"/>
              </a:spcBef>
              <a:spcAft>
                <a:spcPts val="0"/>
              </a:spcAft>
              <a:buSzPts val="2100"/>
              <a:buFont typeface="Comic Sans MS"/>
              <a:buChar char="●"/>
            </a:pPr>
            <a:r>
              <a:rPr lang="en-US" sz="2700">
                <a:latin typeface="Comic Sans MS"/>
                <a:ea typeface="Comic Sans MS"/>
                <a:cs typeface="Comic Sans MS"/>
                <a:sym typeface="Comic Sans MS"/>
              </a:rPr>
              <a:t>There are opportunities to talk about the story, use new reading strategies and discuss features of the text as a group.</a:t>
            </a:r>
            <a:endParaRPr sz="2700">
              <a:latin typeface="Comic Sans MS"/>
              <a:ea typeface="Comic Sans MS"/>
              <a:cs typeface="Comic Sans MS"/>
              <a:sym typeface="Comic Sans MS"/>
            </a:endParaRPr>
          </a:p>
          <a:p>
            <a:pPr indent="-361950" lvl="0" marL="457200" rtl="0" algn="l">
              <a:lnSpc>
                <a:spcPct val="90000"/>
              </a:lnSpc>
              <a:spcBef>
                <a:spcPts val="0"/>
              </a:spcBef>
              <a:spcAft>
                <a:spcPts val="0"/>
              </a:spcAft>
              <a:buSzPts val="2100"/>
              <a:buFont typeface="Comic Sans MS"/>
              <a:buChar char="●"/>
            </a:pPr>
            <a:r>
              <a:rPr lang="en-US" sz="2700">
                <a:latin typeface="Comic Sans MS"/>
                <a:ea typeface="Comic Sans MS"/>
                <a:cs typeface="Comic Sans MS"/>
                <a:sym typeface="Comic Sans MS"/>
              </a:rPr>
              <a:t>Children reading purple books and above will be encouraged to use ‘Fred in your head’ while reading as much as possible to help increase their pace and fluency.</a:t>
            </a:r>
            <a:endParaRPr sz="2700">
              <a:latin typeface="Comic Sans MS"/>
              <a:ea typeface="Comic Sans MS"/>
              <a:cs typeface="Comic Sans MS"/>
              <a:sym typeface="Comic Sans MS"/>
            </a:endParaRPr>
          </a:p>
        </p:txBody>
      </p:sp>
      <p:pic>
        <p:nvPicPr>
          <p:cNvPr id="140" name="Google Shape;140;g15b4354313d_0_10"/>
          <p:cNvPicPr preferRelativeResize="0"/>
          <p:nvPr/>
        </p:nvPicPr>
        <p:blipFill rotWithShape="1">
          <a:blip r:embed="rId3">
            <a:alphaModFix/>
          </a:blip>
          <a:srcRect b="0" l="0" r="0" t="0"/>
          <a:stretch/>
        </p:blipFill>
        <p:spPr>
          <a:xfrm>
            <a:off x="9098975" y="207825"/>
            <a:ext cx="2592450" cy="20687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g13f42fc9a16_1_401"/>
          <p:cNvSpPr txBox="1"/>
          <p:nvPr>
            <p:ph type="title"/>
          </p:nvPr>
        </p:nvSpPr>
        <p:spPr>
          <a:xfrm>
            <a:off x="838200" y="10990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sz="4500">
                <a:latin typeface="Comic Sans MS"/>
                <a:ea typeface="Comic Sans MS"/>
                <a:cs typeface="Comic Sans MS"/>
                <a:sym typeface="Comic Sans MS"/>
              </a:rPr>
              <a:t>Reading Strategies</a:t>
            </a:r>
            <a:endParaRPr sz="4500">
              <a:latin typeface="Comic Sans MS"/>
              <a:ea typeface="Comic Sans MS"/>
              <a:cs typeface="Comic Sans MS"/>
              <a:sym typeface="Comic Sans MS"/>
            </a:endParaRPr>
          </a:p>
        </p:txBody>
      </p:sp>
      <p:pic>
        <p:nvPicPr>
          <p:cNvPr id="146" name="Google Shape;146;g13f42fc9a16_1_401"/>
          <p:cNvPicPr preferRelativeResize="0"/>
          <p:nvPr/>
        </p:nvPicPr>
        <p:blipFill rotWithShape="1">
          <a:blip r:embed="rId3">
            <a:alphaModFix/>
          </a:blip>
          <a:srcRect b="0" l="0" r="0" t="0"/>
          <a:stretch/>
        </p:blipFill>
        <p:spPr>
          <a:xfrm>
            <a:off x="612299" y="1426849"/>
            <a:ext cx="1710950" cy="2437350"/>
          </a:xfrm>
          <a:prstGeom prst="rect">
            <a:avLst/>
          </a:prstGeom>
          <a:noFill/>
          <a:ln>
            <a:noFill/>
          </a:ln>
        </p:spPr>
      </p:pic>
      <p:pic>
        <p:nvPicPr>
          <p:cNvPr id="147" name="Google Shape;147;g13f42fc9a16_1_401"/>
          <p:cNvPicPr preferRelativeResize="0"/>
          <p:nvPr/>
        </p:nvPicPr>
        <p:blipFill rotWithShape="1">
          <a:blip r:embed="rId4">
            <a:alphaModFix/>
          </a:blip>
          <a:srcRect b="0" l="0" r="0" t="0"/>
          <a:stretch/>
        </p:blipFill>
        <p:spPr>
          <a:xfrm>
            <a:off x="8100751" y="1484688"/>
            <a:ext cx="1710950" cy="2436678"/>
          </a:xfrm>
          <a:prstGeom prst="rect">
            <a:avLst/>
          </a:prstGeom>
          <a:noFill/>
          <a:ln>
            <a:noFill/>
          </a:ln>
        </p:spPr>
      </p:pic>
      <p:pic>
        <p:nvPicPr>
          <p:cNvPr id="148" name="Google Shape;148;g13f42fc9a16_1_401"/>
          <p:cNvPicPr preferRelativeResize="0"/>
          <p:nvPr/>
        </p:nvPicPr>
        <p:blipFill rotWithShape="1">
          <a:blip r:embed="rId5">
            <a:alphaModFix/>
          </a:blip>
          <a:srcRect b="0" l="0" r="0" t="0"/>
          <a:stretch/>
        </p:blipFill>
        <p:spPr>
          <a:xfrm>
            <a:off x="612300" y="3976188"/>
            <a:ext cx="1710950" cy="2428590"/>
          </a:xfrm>
          <a:prstGeom prst="rect">
            <a:avLst/>
          </a:prstGeom>
          <a:noFill/>
          <a:ln>
            <a:noFill/>
          </a:ln>
        </p:spPr>
      </p:pic>
      <p:pic>
        <p:nvPicPr>
          <p:cNvPr id="149" name="Google Shape;149;g13f42fc9a16_1_401"/>
          <p:cNvPicPr preferRelativeResize="0"/>
          <p:nvPr/>
        </p:nvPicPr>
        <p:blipFill rotWithShape="1">
          <a:blip r:embed="rId6">
            <a:alphaModFix/>
          </a:blip>
          <a:srcRect b="0" l="0" r="0" t="0"/>
          <a:stretch/>
        </p:blipFill>
        <p:spPr>
          <a:xfrm>
            <a:off x="9986825" y="1492213"/>
            <a:ext cx="1710950" cy="2421641"/>
          </a:xfrm>
          <a:prstGeom prst="rect">
            <a:avLst/>
          </a:prstGeom>
          <a:noFill/>
          <a:ln>
            <a:noFill/>
          </a:ln>
        </p:spPr>
      </p:pic>
      <p:pic>
        <p:nvPicPr>
          <p:cNvPr id="150" name="Google Shape;150;g13f42fc9a16_1_401"/>
          <p:cNvPicPr preferRelativeResize="0"/>
          <p:nvPr/>
        </p:nvPicPr>
        <p:blipFill rotWithShape="1">
          <a:blip r:embed="rId7">
            <a:alphaModFix/>
          </a:blip>
          <a:srcRect b="0" l="0" r="0" t="0"/>
          <a:stretch/>
        </p:blipFill>
        <p:spPr>
          <a:xfrm>
            <a:off x="2498375" y="3977463"/>
            <a:ext cx="1710950" cy="2426041"/>
          </a:xfrm>
          <a:prstGeom prst="rect">
            <a:avLst/>
          </a:prstGeom>
          <a:noFill/>
          <a:ln>
            <a:noFill/>
          </a:ln>
        </p:spPr>
      </p:pic>
      <p:pic>
        <p:nvPicPr>
          <p:cNvPr id="151" name="Google Shape;151;g13f42fc9a16_1_401"/>
          <p:cNvPicPr preferRelativeResize="0"/>
          <p:nvPr/>
        </p:nvPicPr>
        <p:blipFill rotWithShape="1">
          <a:blip r:embed="rId8">
            <a:alphaModFix/>
          </a:blip>
          <a:srcRect b="0" l="0" r="0" t="0"/>
          <a:stretch/>
        </p:blipFill>
        <p:spPr>
          <a:xfrm>
            <a:off x="4384450" y="3975175"/>
            <a:ext cx="1710950" cy="2438548"/>
          </a:xfrm>
          <a:prstGeom prst="rect">
            <a:avLst/>
          </a:prstGeom>
          <a:noFill/>
          <a:ln>
            <a:noFill/>
          </a:ln>
        </p:spPr>
      </p:pic>
      <p:pic>
        <p:nvPicPr>
          <p:cNvPr id="152" name="Google Shape;152;g13f42fc9a16_1_401"/>
          <p:cNvPicPr preferRelativeResize="0"/>
          <p:nvPr/>
        </p:nvPicPr>
        <p:blipFill rotWithShape="1">
          <a:blip r:embed="rId9">
            <a:alphaModFix/>
          </a:blip>
          <a:srcRect b="0" l="0" r="0" t="0"/>
          <a:stretch/>
        </p:blipFill>
        <p:spPr>
          <a:xfrm>
            <a:off x="4384438" y="1479745"/>
            <a:ext cx="1710950" cy="2434817"/>
          </a:xfrm>
          <a:prstGeom prst="rect">
            <a:avLst/>
          </a:prstGeom>
          <a:noFill/>
          <a:ln>
            <a:noFill/>
          </a:ln>
        </p:spPr>
      </p:pic>
      <p:pic>
        <p:nvPicPr>
          <p:cNvPr id="153" name="Google Shape;153;g13f42fc9a16_1_401"/>
          <p:cNvPicPr preferRelativeResize="0"/>
          <p:nvPr/>
        </p:nvPicPr>
        <p:blipFill rotWithShape="1">
          <a:blip r:embed="rId10">
            <a:alphaModFix/>
          </a:blip>
          <a:srcRect b="0" l="0" r="0" t="0"/>
          <a:stretch/>
        </p:blipFill>
        <p:spPr>
          <a:xfrm>
            <a:off x="2498375" y="1484688"/>
            <a:ext cx="1710950" cy="2424925"/>
          </a:xfrm>
          <a:prstGeom prst="rect">
            <a:avLst/>
          </a:prstGeom>
          <a:noFill/>
          <a:ln>
            <a:noFill/>
          </a:ln>
        </p:spPr>
      </p:pic>
      <p:pic>
        <p:nvPicPr>
          <p:cNvPr id="154" name="Google Shape;154;g13f42fc9a16_1_401"/>
          <p:cNvPicPr preferRelativeResize="0"/>
          <p:nvPr/>
        </p:nvPicPr>
        <p:blipFill rotWithShape="1">
          <a:blip r:embed="rId11">
            <a:alphaModFix/>
          </a:blip>
          <a:srcRect b="0" l="0" r="0" t="0"/>
          <a:stretch/>
        </p:blipFill>
        <p:spPr>
          <a:xfrm>
            <a:off x="6270525" y="4010250"/>
            <a:ext cx="1710950" cy="2447949"/>
          </a:xfrm>
          <a:prstGeom prst="rect">
            <a:avLst/>
          </a:prstGeom>
          <a:noFill/>
          <a:ln>
            <a:noFill/>
          </a:ln>
        </p:spPr>
      </p:pic>
      <p:pic>
        <p:nvPicPr>
          <p:cNvPr id="155" name="Google Shape;155;g13f42fc9a16_1_401"/>
          <p:cNvPicPr preferRelativeResize="0"/>
          <p:nvPr/>
        </p:nvPicPr>
        <p:blipFill rotWithShape="1">
          <a:blip r:embed="rId12">
            <a:alphaModFix/>
          </a:blip>
          <a:srcRect b="0" l="0" r="0" t="0"/>
          <a:stretch/>
        </p:blipFill>
        <p:spPr>
          <a:xfrm>
            <a:off x="6242600" y="1475350"/>
            <a:ext cx="1710950" cy="2443597"/>
          </a:xfrm>
          <a:prstGeom prst="rect">
            <a:avLst/>
          </a:prstGeom>
          <a:noFill/>
          <a:ln>
            <a:noFill/>
          </a:ln>
        </p:spPr>
      </p:pic>
      <p:pic>
        <p:nvPicPr>
          <p:cNvPr id="156" name="Google Shape;156;g13f42fc9a16_1_401"/>
          <p:cNvPicPr preferRelativeResize="0"/>
          <p:nvPr/>
        </p:nvPicPr>
        <p:blipFill rotWithShape="1">
          <a:blip r:embed="rId13">
            <a:alphaModFix/>
          </a:blip>
          <a:srcRect b="0" l="0" r="0" t="0"/>
          <a:stretch/>
        </p:blipFill>
        <p:spPr>
          <a:xfrm>
            <a:off x="8100750" y="4013688"/>
            <a:ext cx="1710950" cy="2441061"/>
          </a:xfrm>
          <a:prstGeom prst="rect">
            <a:avLst/>
          </a:prstGeom>
          <a:noFill/>
          <a:ln>
            <a:noFill/>
          </a:ln>
        </p:spPr>
      </p:pic>
      <p:pic>
        <p:nvPicPr>
          <p:cNvPr id="157" name="Google Shape;157;g13f42fc9a16_1_401"/>
          <p:cNvPicPr preferRelativeResize="0"/>
          <p:nvPr/>
        </p:nvPicPr>
        <p:blipFill rotWithShape="1">
          <a:blip r:embed="rId14">
            <a:alphaModFix/>
          </a:blip>
          <a:srcRect b="0" l="0" r="0" t="0"/>
          <a:stretch/>
        </p:blipFill>
        <p:spPr>
          <a:xfrm>
            <a:off x="10042675" y="4038350"/>
            <a:ext cx="1710950" cy="24198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15b4354313d_0_1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latin typeface="Comic Sans MS"/>
                <a:ea typeface="Comic Sans MS"/>
                <a:cs typeface="Comic Sans MS"/>
                <a:sym typeface="Comic Sans MS"/>
              </a:rPr>
              <a:t>How can you help your child at home?</a:t>
            </a:r>
            <a:endParaRPr>
              <a:latin typeface="Comic Sans MS"/>
              <a:ea typeface="Comic Sans MS"/>
              <a:cs typeface="Comic Sans MS"/>
              <a:sym typeface="Comic Sans MS"/>
            </a:endParaRPr>
          </a:p>
        </p:txBody>
      </p:sp>
      <p:sp>
        <p:nvSpPr>
          <p:cNvPr id="163" name="Google Shape;163;g15b4354313d_0_1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90000"/>
              </a:lnSpc>
              <a:spcBef>
                <a:spcPts val="1000"/>
              </a:spcBef>
              <a:spcAft>
                <a:spcPts val="0"/>
              </a:spcAft>
              <a:buSzPts val="1800"/>
              <a:buFont typeface="Comic Sans MS"/>
              <a:buChar char="●"/>
            </a:pPr>
            <a:r>
              <a:rPr lang="en-US">
                <a:latin typeface="Comic Sans MS"/>
                <a:ea typeface="Comic Sans MS"/>
                <a:cs typeface="Comic Sans MS"/>
                <a:sym typeface="Comic Sans MS"/>
              </a:rPr>
              <a:t>Reading little and often is key.</a:t>
            </a:r>
            <a:endParaRPr>
              <a:latin typeface="Comic Sans MS"/>
              <a:ea typeface="Comic Sans MS"/>
              <a:cs typeface="Comic Sans MS"/>
              <a:sym typeface="Comic Sans MS"/>
            </a:endParaRPr>
          </a:p>
          <a:p>
            <a:pPr indent="-342900" lvl="0" marL="457200" rtl="0" algn="l">
              <a:lnSpc>
                <a:spcPct val="90000"/>
              </a:lnSpc>
              <a:spcBef>
                <a:spcPts val="0"/>
              </a:spcBef>
              <a:spcAft>
                <a:spcPts val="0"/>
              </a:spcAft>
              <a:buSzPts val="1800"/>
              <a:buFont typeface="Comic Sans MS"/>
              <a:buChar char="●"/>
            </a:pPr>
            <a:r>
              <a:rPr lang="en-US">
                <a:latin typeface="Comic Sans MS"/>
                <a:ea typeface="Comic Sans MS"/>
                <a:cs typeface="Comic Sans MS"/>
                <a:sym typeface="Comic Sans MS"/>
              </a:rPr>
              <a:t>Always start with speed sounds and green/red words. Being able to read the words confidently will ensure they are able to read the story with more fluency.</a:t>
            </a:r>
            <a:endParaRPr>
              <a:latin typeface="Comic Sans MS"/>
              <a:ea typeface="Comic Sans MS"/>
              <a:cs typeface="Comic Sans MS"/>
              <a:sym typeface="Comic Sans MS"/>
            </a:endParaRPr>
          </a:p>
          <a:p>
            <a:pPr indent="-342900" lvl="0" marL="457200" rtl="0" algn="l">
              <a:lnSpc>
                <a:spcPct val="90000"/>
              </a:lnSpc>
              <a:spcBef>
                <a:spcPts val="0"/>
              </a:spcBef>
              <a:spcAft>
                <a:spcPts val="0"/>
              </a:spcAft>
              <a:buSzPts val="1800"/>
              <a:buFont typeface="Comic Sans MS"/>
              <a:buChar char="●"/>
            </a:pPr>
            <a:r>
              <a:rPr lang="en-US">
                <a:latin typeface="Comic Sans MS"/>
                <a:ea typeface="Comic Sans MS"/>
                <a:cs typeface="Comic Sans MS"/>
                <a:sym typeface="Comic Sans MS"/>
              </a:rPr>
              <a:t>You can find the ‘speedy green’ words at the back of the book.</a:t>
            </a:r>
            <a:endParaRPr>
              <a:latin typeface="Comic Sans MS"/>
              <a:ea typeface="Comic Sans MS"/>
              <a:cs typeface="Comic Sans MS"/>
              <a:sym typeface="Comic Sans MS"/>
            </a:endParaRPr>
          </a:p>
          <a:p>
            <a:pPr indent="-342900" lvl="0" marL="457200" rtl="0" algn="l">
              <a:lnSpc>
                <a:spcPct val="90000"/>
              </a:lnSpc>
              <a:spcBef>
                <a:spcPts val="0"/>
              </a:spcBef>
              <a:spcAft>
                <a:spcPts val="0"/>
              </a:spcAft>
              <a:buSzPts val="1800"/>
              <a:buFont typeface="Comic Sans MS"/>
              <a:buChar char="●"/>
            </a:pPr>
            <a:r>
              <a:rPr lang="en-US">
                <a:latin typeface="Comic Sans MS"/>
                <a:ea typeface="Comic Sans MS"/>
                <a:cs typeface="Comic Sans MS"/>
                <a:sym typeface="Comic Sans MS"/>
              </a:rPr>
              <a:t>Ideally we would aim for 3 readings of each book in a week - once for decoding, once for fluency and understanding and once with a reader’s voice.</a:t>
            </a:r>
            <a:endParaRPr>
              <a:latin typeface="Comic Sans MS"/>
              <a:ea typeface="Comic Sans MS"/>
              <a:cs typeface="Comic Sans MS"/>
              <a:sym typeface="Comic Sans MS"/>
            </a:endParaRPr>
          </a:p>
          <a:p>
            <a:pPr indent="-342900" lvl="0" marL="457200" rtl="0" algn="l">
              <a:lnSpc>
                <a:spcPct val="90000"/>
              </a:lnSpc>
              <a:spcBef>
                <a:spcPts val="0"/>
              </a:spcBef>
              <a:spcAft>
                <a:spcPts val="0"/>
              </a:spcAft>
              <a:buSzPts val="1800"/>
              <a:buFont typeface="Comic Sans MS"/>
              <a:buChar char="●"/>
            </a:pPr>
            <a:r>
              <a:rPr lang="en-US">
                <a:highlight>
                  <a:schemeClr val="lt1"/>
                </a:highlight>
                <a:latin typeface="Comic Sans MS"/>
                <a:ea typeface="Comic Sans MS"/>
                <a:cs typeface="Comic Sans MS"/>
                <a:sym typeface="Comic Sans MS"/>
              </a:rPr>
              <a:t>If your child is finding it difficult, take turns reading as we would in school. It is important for them to hear it being read to them so that they know how it should sound.</a:t>
            </a:r>
            <a:endParaRPr>
              <a:highlight>
                <a:schemeClr val="lt1"/>
              </a:highlight>
              <a:latin typeface="Comic Sans MS"/>
              <a:ea typeface="Comic Sans MS"/>
              <a:cs typeface="Comic Sans MS"/>
              <a:sym typeface="Comic Sans MS"/>
            </a:endParaRPr>
          </a:p>
          <a:p>
            <a:pPr indent="-342900" lvl="0" marL="457200" rtl="0" algn="l">
              <a:lnSpc>
                <a:spcPct val="90000"/>
              </a:lnSpc>
              <a:spcBef>
                <a:spcPts val="0"/>
              </a:spcBef>
              <a:spcAft>
                <a:spcPts val="0"/>
              </a:spcAft>
              <a:buSzPts val="1800"/>
              <a:buFont typeface="Comic Sans MS"/>
              <a:buChar char="●"/>
            </a:pPr>
            <a:r>
              <a:rPr lang="en-US">
                <a:highlight>
                  <a:schemeClr val="lt1"/>
                </a:highlight>
                <a:latin typeface="Comic Sans MS"/>
                <a:ea typeface="Comic Sans MS"/>
                <a:cs typeface="Comic Sans MS"/>
                <a:sym typeface="Comic Sans MS"/>
              </a:rPr>
              <a:t>Read regularly to your child. This helps to build their vocabulary, allows them to hear how it should sound and develops their comprehension.</a:t>
            </a:r>
            <a:endParaRPr>
              <a:highlight>
                <a:schemeClr val="lt1"/>
              </a:highlight>
              <a:latin typeface="Comic Sans MS"/>
              <a:ea typeface="Comic Sans MS"/>
              <a:cs typeface="Comic Sans MS"/>
              <a:sym typeface="Comic Sans MS"/>
            </a:endParaRPr>
          </a:p>
        </p:txBody>
      </p:sp>
      <p:pic>
        <p:nvPicPr>
          <p:cNvPr id="164" name="Google Shape;164;g15b4354313d_0_15"/>
          <p:cNvPicPr preferRelativeResize="0"/>
          <p:nvPr/>
        </p:nvPicPr>
        <p:blipFill rotWithShape="1">
          <a:blip r:embed="rId3">
            <a:alphaModFix/>
          </a:blip>
          <a:srcRect b="0" l="0" r="0" t="0"/>
          <a:stretch/>
        </p:blipFill>
        <p:spPr>
          <a:xfrm>
            <a:off x="10041402" y="263974"/>
            <a:ext cx="1883450" cy="19189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g15b4354313d_0_2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latin typeface="Comic Sans MS"/>
                <a:ea typeface="Comic Sans MS"/>
                <a:cs typeface="Comic Sans MS"/>
                <a:sym typeface="Comic Sans MS"/>
              </a:rPr>
              <a:t>How can you help your child at home?</a:t>
            </a:r>
            <a:endParaRPr>
              <a:latin typeface="Comic Sans MS"/>
              <a:ea typeface="Comic Sans MS"/>
              <a:cs typeface="Comic Sans MS"/>
              <a:sym typeface="Comic Sans MS"/>
            </a:endParaRPr>
          </a:p>
        </p:txBody>
      </p:sp>
      <p:sp>
        <p:nvSpPr>
          <p:cNvPr id="170" name="Google Shape;170;g15b4354313d_0_2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61950" lvl="0" marL="457200" rtl="0" algn="l">
              <a:lnSpc>
                <a:spcPct val="90000"/>
              </a:lnSpc>
              <a:spcBef>
                <a:spcPts val="1000"/>
              </a:spcBef>
              <a:spcAft>
                <a:spcPts val="0"/>
              </a:spcAft>
              <a:buSzPts val="2100"/>
              <a:buFont typeface="Comic Sans MS"/>
              <a:buChar char="●"/>
            </a:pPr>
            <a:r>
              <a:rPr lang="en-US" sz="2700">
                <a:latin typeface="Comic Sans MS"/>
                <a:ea typeface="Comic Sans MS"/>
                <a:cs typeface="Comic Sans MS"/>
                <a:sym typeface="Comic Sans MS"/>
              </a:rPr>
              <a:t>If your child is reading confidently you could supplement their reading with other books from home where this is appropriate. This can also be recorded in their reading diary.</a:t>
            </a:r>
            <a:endParaRPr sz="2700">
              <a:latin typeface="Comic Sans MS"/>
              <a:ea typeface="Comic Sans MS"/>
              <a:cs typeface="Comic Sans MS"/>
              <a:sym typeface="Comic Sans MS"/>
            </a:endParaRPr>
          </a:p>
          <a:p>
            <a:pPr indent="-361950" lvl="0" marL="457200" rtl="0" algn="l">
              <a:lnSpc>
                <a:spcPct val="90000"/>
              </a:lnSpc>
              <a:spcBef>
                <a:spcPts val="0"/>
              </a:spcBef>
              <a:spcAft>
                <a:spcPts val="0"/>
              </a:spcAft>
              <a:buSzPts val="2100"/>
              <a:buFont typeface="Comic Sans MS"/>
              <a:buChar char="●"/>
            </a:pPr>
            <a:r>
              <a:rPr lang="en-US" sz="2700">
                <a:latin typeface="Comic Sans MS"/>
                <a:ea typeface="Comic Sans MS"/>
                <a:cs typeface="Comic Sans MS"/>
                <a:sym typeface="Comic Sans MS"/>
              </a:rPr>
              <a:t>Please also continue to read their school books to ensure they are reading books at the appropriate level that will build fluency. </a:t>
            </a:r>
            <a:endParaRPr sz="2700">
              <a:latin typeface="Comic Sans MS"/>
              <a:ea typeface="Comic Sans MS"/>
              <a:cs typeface="Comic Sans MS"/>
              <a:sym typeface="Comic Sans MS"/>
            </a:endParaRPr>
          </a:p>
          <a:p>
            <a:pPr indent="-361950" lvl="0" marL="457200" rtl="0" algn="l">
              <a:lnSpc>
                <a:spcPct val="90000"/>
              </a:lnSpc>
              <a:spcBef>
                <a:spcPts val="0"/>
              </a:spcBef>
              <a:spcAft>
                <a:spcPts val="0"/>
              </a:spcAft>
              <a:buSzPts val="2100"/>
              <a:buFont typeface="Comic Sans MS"/>
              <a:buChar char="●"/>
            </a:pPr>
            <a:r>
              <a:rPr lang="en-US" sz="2700">
                <a:latin typeface="Comic Sans MS"/>
                <a:ea typeface="Comic Sans MS"/>
                <a:cs typeface="Comic Sans MS"/>
                <a:sym typeface="Comic Sans MS"/>
              </a:rPr>
              <a:t>Re-reading familiar books is especially important when developing these skills.</a:t>
            </a:r>
            <a:endParaRPr sz="2700">
              <a:latin typeface="Comic Sans MS"/>
              <a:ea typeface="Comic Sans MS"/>
              <a:cs typeface="Comic Sans MS"/>
              <a:sym typeface="Comic Sans MS"/>
            </a:endParaRPr>
          </a:p>
          <a:p>
            <a:pPr indent="-400050" lvl="0" marL="457200" rtl="0" algn="l">
              <a:lnSpc>
                <a:spcPct val="90000"/>
              </a:lnSpc>
              <a:spcBef>
                <a:spcPts val="0"/>
              </a:spcBef>
              <a:spcAft>
                <a:spcPts val="0"/>
              </a:spcAft>
              <a:buSzPts val="2700"/>
              <a:buFont typeface="Comic Sans MS"/>
              <a:buChar char="●"/>
            </a:pPr>
            <a:r>
              <a:rPr lang="en-US" sz="2700">
                <a:latin typeface="Comic Sans MS"/>
                <a:ea typeface="Comic Sans MS"/>
                <a:cs typeface="Comic Sans MS"/>
                <a:sym typeface="Comic Sans MS"/>
              </a:rPr>
              <a:t>Please circle the day in their reading diary each time they have read. You can use this to let us know about any difficulties or successes too.</a:t>
            </a:r>
            <a:endParaRPr sz="2700">
              <a:latin typeface="Comic Sans MS"/>
              <a:ea typeface="Comic Sans MS"/>
              <a:cs typeface="Comic Sans MS"/>
              <a:sym typeface="Comic Sans M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15bd77d06a1_0_0"/>
          <p:cNvSpPr txBox="1"/>
          <p:nvPr/>
        </p:nvSpPr>
        <p:spPr>
          <a:xfrm>
            <a:off x="7752525" y="1275525"/>
            <a:ext cx="3727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ic Sans MS"/>
              <a:ea typeface="Comic Sans MS"/>
              <a:cs typeface="Comic Sans MS"/>
              <a:sym typeface="Comic Sans MS"/>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6" name="Google Shape;176;g15bd77d06a1_0_0"/>
          <p:cNvPicPr preferRelativeResize="0"/>
          <p:nvPr/>
        </p:nvPicPr>
        <p:blipFill rotWithShape="1">
          <a:blip r:embed="rId3">
            <a:alphaModFix/>
          </a:blip>
          <a:srcRect b="0" l="0" r="0" t="0"/>
          <a:stretch/>
        </p:blipFill>
        <p:spPr>
          <a:xfrm>
            <a:off x="1808025" y="261888"/>
            <a:ext cx="8575951" cy="63342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g13f42fc9a16_1_0"/>
          <p:cNvSpPr txBox="1"/>
          <p:nvPr>
            <p:ph type="title"/>
          </p:nvPr>
        </p:nvSpPr>
        <p:spPr>
          <a:xfrm>
            <a:off x="838200" y="365125"/>
            <a:ext cx="7974600" cy="1142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sz="6900">
                <a:latin typeface="Comic Sans MS"/>
                <a:ea typeface="Comic Sans MS"/>
                <a:cs typeface="Comic Sans MS"/>
                <a:sym typeface="Comic Sans MS"/>
              </a:rPr>
              <a:t>Reading in Year 1</a:t>
            </a:r>
            <a:endParaRPr sz="6900">
              <a:latin typeface="Comic Sans MS"/>
              <a:ea typeface="Comic Sans MS"/>
              <a:cs typeface="Comic Sans MS"/>
              <a:sym typeface="Comic Sans MS"/>
            </a:endParaRPr>
          </a:p>
        </p:txBody>
      </p:sp>
      <p:sp>
        <p:nvSpPr>
          <p:cNvPr id="67" name="Google Shape;67;g13f42fc9a16_1_0"/>
          <p:cNvSpPr txBox="1"/>
          <p:nvPr>
            <p:ph idx="1" type="body"/>
          </p:nvPr>
        </p:nvSpPr>
        <p:spPr>
          <a:xfrm>
            <a:off x="506900" y="1993275"/>
            <a:ext cx="10515600" cy="43512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50000"/>
              </a:lnSpc>
              <a:spcBef>
                <a:spcPts val="1000"/>
              </a:spcBef>
              <a:spcAft>
                <a:spcPts val="0"/>
              </a:spcAft>
              <a:buSzPts val="1800"/>
              <a:buNone/>
            </a:pPr>
            <a:r>
              <a:rPr lang="en-US" sz="3400">
                <a:latin typeface="Comic Sans MS"/>
                <a:ea typeface="Comic Sans MS"/>
                <a:cs typeface="Comic Sans MS"/>
                <a:sym typeface="Comic Sans MS"/>
              </a:rPr>
              <a:t>Our aims for tonight are to explain:</a:t>
            </a:r>
            <a:endParaRPr sz="3400">
              <a:latin typeface="Comic Sans MS"/>
              <a:ea typeface="Comic Sans MS"/>
              <a:cs typeface="Comic Sans MS"/>
              <a:sym typeface="Comic Sans MS"/>
            </a:endParaRPr>
          </a:p>
          <a:p>
            <a:pPr indent="-381000" lvl="0" marL="457200" rtl="0" algn="l">
              <a:lnSpc>
                <a:spcPct val="150000"/>
              </a:lnSpc>
              <a:spcBef>
                <a:spcPts val="1600"/>
              </a:spcBef>
              <a:spcAft>
                <a:spcPts val="0"/>
              </a:spcAft>
              <a:buSzPts val="2400"/>
              <a:buFont typeface="Comic Sans MS"/>
              <a:buChar char="●"/>
            </a:pPr>
            <a:r>
              <a:rPr lang="en-US" sz="3400">
                <a:latin typeface="Comic Sans MS"/>
                <a:ea typeface="Comic Sans MS"/>
                <a:cs typeface="Comic Sans MS"/>
                <a:sym typeface="Comic Sans MS"/>
              </a:rPr>
              <a:t>How it is taught</a:t>
            </a:r>
            <a:endParaRPr sz="3400">
              <a:latin typeface="Comic Sans MS"/>
              <a:ea typeface="Comic Sans MS"/>
              <a:cs typeface="Comic Sans MS"/>
              <a:sym typeface="Comic Sans MS"/>
            </a:endParaRPr>
          </a:p>
          <a:p>
            <a:pPr indent="-381000" lvl="0" marL="457200" rtl="0" algn="l">
              <a:lnSpc>
                <a:spcPct val="150000"/>
              </a:lnSpc>
              <a:spcBef>
                <a:spcPts val="0"/>
              </a:spcBef>
              <a:spcAft>
                <a:spcPts val="0"/>
              </a:spcAft>
              <a:buSzPts val="2400"/>
              <a:buFont typeface="Comic Sans MS"/>
              <a:buChar char="●"/>
            </a:pPr>
            <a:r>
              <a:rPr lang="en-US" sz="3400">
                <a:latin typeface="Comic Sans MS"/>
                <a:ea typeface="Comic Sans MS"/>
                <a:cs typeface="Comic Sans MS"/>
                <a:sym typeface="Comic Sans MS"/>
              </a:rPr>
              <a:t>How is it assessed </a:t>
            </a:r>
            <a:endParaRPr sz="3400">
              <a:latin typeface="Comic Sans MS"/>
              <a:ea typeface="Comic Sans MS"/>
              <a:cs typeface="Comic Sans MS"/>
              <a:sym typeface="Comic Sans MS"/>
            </a:endParaRPr>
          </a:p>
          <a:p>
            <a:pPr indent="-381000" lvl="0" marL="457200" rtl="0" algn="l">
              <a:lnSpc>
                <a:spcPct val="150000"/>
              </a:lnSpc>
              <a:spcBef>
                <a:spcPts val="0"/>
              </a:spcBef>
              <a:spcAft>
                <a:spcPts val="0"/>
              </a:spcAft>
              <a:buSzPts val="2400"/>
              <a:buFont typeface="Comic Sans MS"/>
              <a:buChar char="●"/>
            </a:pPr>
            <a:r>
              <a:rPr lang="en-US" sz="3400">
                <a:latin typeface="Comic Sans MS"/>
                <a:ea typeface="Comic Sans MS"/>
                <a:cs typeface="Comic Sans MS"/>
                <a:sym typeface="Comic Sans MS"/>
              </a:rPr>
              <a:t>How you can support at home</a:t>
            </a:r>
            <a:endParaRPr sz="3400">
              <a:latin typeface="Comic Sans MS"/>
              <a:ea typeface="Comic Sans MS"/>
              <a:cs typeface="Comic Sans MS"/>
              <a:sym typeface="Comic Sans MS"/>
            </a:endParaRPr>
          </a:p>
          <a:p>
            <a:pPr indent="-381000" lvl="0" marL="457200" rtl="0" algn="l">
              <a:lnSpc>
                <a:spcPct val="150000"/>
              </a:lnSpc>
              <a:spcBef>
                <a:spcPts val="0"/>
              </a:spcBef>
              <a:spcAft>
                <a:spcPts val="0"/>
              </a:spcAft>
              <a:buSzPts val="2400"/>
              <a:buFont typeface="Comic Sans MS"/>
              <a:buChar char="●"/>
            </a:pPr>
            <a:r>
              <a:rPr lang="en-US" sz="3400">
                <a:latin typeface="Comic Sans MS"/>
                <a:ea typeface="Comic Sans MS"/>
                <a:cs typeface="Comic Sans MS"/>
                <a:sym typeface="Comic Sans MS"/>
              </a:rPr>
              <a:t>Look at some of the materials we use</a:t>
            </a:r>
            <a:endParaRPr sz="3400">
              <a:latin typeface="Comic Sans MS"/>
              <a:ea typeface="Comic Sans MS"/>
              <a:cs typeface="Comic Sans MS"/>
              <a:sym typeface="Comic Sans MS"/>
            </a:endParaRPr>
          </a:p>
          <a:p>
            <a:pPr indent="-444500" lvl="0" marL="457200" rtl="0" algn="l">
              <a:lnSpc>
                <a:spcPct val="150000"/>
              </a:lnSpc>
              <a:spcBef>
                <a:spcPts val="0"/>
              </a:spcBef>
              <a:spcAft>
                <a:spcPts val="0"/>
              </a:spcAft>
              <a:buSzPts val="3400"/>
              <a:buFont typeface="Comic Sans MS"/>
              <a:buChar char="●"/>
            </a:pPr>
            <a:r>
              <a:rPr lang="en-US" sz="3400">
                <a:latin typeface="Comic Sans MS"/>
                <a:ea typeface="Comic Sans MS"/>
                <a:cs typeface="Comic Sans MS"/>
                <a:sym typeface="Comic Sans MS"/>
              </a:rPr>
              <a:t>Answer any questions</a:t>
            </a:r>
            <a:endParaRPr sz="3400">
              <a:latin typeface="Comic Sans MS"/>
              <a:ea typeface="Comic Sans MS"/>
              <a:cs typeface="Comic Sans MS"/>
              <a:sym typeface="Comic Sans MS"/>
            </a:endParaRPr>
          </a:p>
        </p:txBody>
      </p:sp>
      <p:pic>
        <p:nvPicPr>
          <p:cNvPr id="68" name="Google Shape;68;g13f42fc9a16_1_0"/>
          <p:cNvPicPr preferRelativeResize="0"/>
          <p:nvPr/>
        </p:nvPicPr>
        <p:blipFill rotWithShape="1">
          <a:blip r:embed="rId3">
            <a:alphaModFix/>
          </a:blip>
          <a:srcRect b="0" l="0" r="0" t="0"/>
          <a:stretch/>
        </p:blipFill>
        <p:spPr>
          <a:xfrm>
            <a:off x="8440700" y="365125"/>
            <a:ext cx="3254323" cy="27283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g13f42fc9a16_1_352"/>
          <p:cNvSpPr txBox="1"/>
          <p:nvPr>
            <p:ph idx="1" type="body"/>
          </p:nvPr>
        </p:nvSpPr>
        <p:spPr>
          <a:xfrm>
            <a:off x="838200" y="2289425"/>
            <a:ext cx="10515600" cy="4351200"/>
          </a:xfrm>
          <a:prstGeom prst="rect">
            <a:avLst/>
          </a:prstGeom>
          <a:noFill/>
          <a:ln>
            <a:noFill/>
          </a:ln>
        </p:spPr>
        <p:txBody>
          <a:bodyPr anchorCtr="0" anchor="t" bIns="45700" lIns="91425" spcFirstLastPara="1" rIns="91425" wrap="square" tIns="45700">
            <a:normAutofit/>
          </a:bodyPr>
          <a:lstStyle/>
          <a:p>
            <a:pPr indent="-400050" lvl="0" marL="457200" rtl="0" algn="l">
              <a:lnSpc>
                <a:spcPct val="90000"/>
              </a:lnSpc>
              <a:spcBef>
                <a:spcPts val="1000"/>
              </a:spcBef>
              <a:spcAft>
                <a:spcPts val="0"/>
              </a:spcAft>
              <a:buSzPts val="2700"/>
              <a:buFont typeface="Comic Sans MS"/>
              <a:buChar char="●"/>
            </a:pPr>
            <a:r>
              <a:rPr lang="en-US" sz="2700">
                <a:latin typeface="Comic Sans MS"/>
                <a:ea typeface="Comic Sans MS"/>
                <a:cs typeface="Comic Sans MS"/>
                <a:sym typeface="Comic Sans MS"/>
              </a:rPr>
              <a:t>In Southridge, we use Read Write Inc to teach phonics. </a:t>
            </a:r>
            <a:endParaRPr sz="2700">
              <a:latin typeface="Comic Sans MS"/>
              <a:ea typeface="Comic Sans MS"/>
              <a:cs typeface="Comic Sans MS"/>
              <a:sym typeface="Comic Sans MS"/>
            </a:endParaRPr>
          </a:p>
          <a:p>
            <a:pPr indent="-400050" lvl="0" marL="457200" rtl="0" algn="l">
              <a:lnSpc>
                <a:spcPct val="90000"/>
              </a:lnSpc>
              <a:spcBef>
                <a:spcPts val="0"/>
              </a:spcBef>
              <a:spcAft>
                <a:spcPts val="0"/>
              </a:spcAft>
              <a:buSzPts val="2700"/>
              <a:buFont typeface="Comic Sans MS"/>
              <a:buChar char="●"/>
            </a:pPr>
            <a:r>
              <a:rPr lang="en-US" sz="2700">
                <a:latin typeface="Comic Sans MS"/>
                <a:ea typeface="Comic Sans MS"/>
                <a:cs typeface="Comic Sans MS"/>
                <a:sym typeface="Comic Sans MS"/>
              </a:rPr>
              <a:t>It is a proven synthetic phonics programme that ensures early success in reading.</a:t>
            </a:r>
            <a:endParaRPr sz="2700">
              <a:latin typeface="Comic Sans MS"/>
              <a:ea typeface="Comic Sans MS"/>
              <a:cs typeface="Comic Sans MS"/>
              <a:sym typeface="Comic Sans MS"/>
            </a:endParaRPr>
          </a:p>
          <a:p>
            <a:pPr indent="-400050" lvl="0" marL="457200" rtl="0" algn="l">
              <a:lnSpc>
                <a:spcPct val="90000"/>
              </a:lnSpc>
              <a:spcBef>
                <a:spcPts val="0"/>
              </a:spcBef>
              <a:spcAft>
                <a:spcPts val="0"/>
              </a:spcAft>
              <a:buSzPts val="2700"/>
              <a:buFont typeface="Comic Sans MS"/>
              <a:buChar char="●"/>
            </a:pPr>
            <a:r>
              <a:rPr lang="en-US" sz="2700">
                <a:latin typeface="Comic Sans MS"/>
                <a:ea typeface="Comic Sans MS"/>
                <a:cs typeface="Comic Sans MS"/>
                <a:sym typeface="Comic Sans MS"/>
              </a:rPr>
              <a:t>Speed sounds are taught in daily phonics sessions.</a:t>
            </a:r>
            <a:endParaRPr sz="2700">
              <a:latin typeface="Comic Sans MS"/>
              <a:ea typeface="Comic Sans MS"/>
              <a:cs typeface="Comic Sans MS"/>
              <a:sym typeface="Comic Sans MS"/>
            </a:endParaRPr>
          </a:p>
          <a:p>
            <a:pPr indent="-400050" lvl="0" marL="457200" rtl="0" algn="l">
              <a:lnSpc>
                <a:spcPct val="90000"/>
              </a:lnSpc>
              <a:spcBef>
                <a:spcPts val="0"/>
              </a:spcBef>
              <a:spcAft>
                <a:spcPts val="0"/>
              </a:spcAft>
              <a:buSzPts val="2700"/>
              <a:buFont typeface="Comic Sans MS"/>
              <a:buChar char="●"/>
            </a:pPr>
            <a:r>
              <a:rPr lang="en-US" sz="2700">
                <a:latin typeface="Comic Sans MS"/>
                <a:ea typeface="Comic Sans MS"/>
                <a:cs typeface="Comic Sans MS"/>
                <a:sym typeface="Comic Sans MS"/>
              </a:rPr>
              <a:t>Regular assessments ensure the books children are reading are well matched to their phonic knowledge. </a:t>
            </a:r>
            <a:endParaRPr sz="2700">
              <a:latin typeface="Comic Sans MS"/>
              <a:ea typeface="Comic Sans MS"/>
              <a:cs typeface="Comic Sans MS"/>
              <a:sym typeface="Comic Sans MS"/>
            </a:endParaRPr>
          </a:p>
          <a:p>
            <a:pPr indent="-400050" lvl="0" marL="457200" rtl="0" algn="l">
              <a:lnSpc>
                <a:spcPct val="90000"/>
              </a:lnSpc>
              <a:spcBef>
                <a:spcPts val="0"/>
              </a:spcBef>
              <a:spcAft>
                <a:spcPts val="0"/>
              </a:spcAft>
              <a:buSzPts val="2700"/>
              <a:buFont typeface="Comic Sans MS"/>
              <a:buChar char="●"/>
            </a:pPr>
            <a:r>
              <a:rPr lang="en-US" sz="2700">
                <a:latin typeface="Comic Sans MS"/>
                <a:ea typeface="Comic Sans MS"/>
                <a:cs typeface="Comic Sans MS"/>
                <a:sym typeface="Comic Sans MS"/>
              </a:rPr>
              <a:t>We also use our assessments to group the children for phonic sessions so they are receiving targeted support for the phonic sounds that they need to learn.</a:t>
            </a:r>
            <a:endParaRPr sz="2700">
              <a:latin typeface="Comic Sans MS"/>
              <a:ea typeface="Comic Sans MS"/>
              <a:cs typeface="Comic Sans MS"/>
              <a:sym typeface="Comic Sans MS"/>
            </a:endParaRPr>
          </a:p>
        </p:txBody>
      </p:sp>
      <p:pic>
        <p:nvPicPr>
          <p:cNvPr id="74" name="Google Shape;74;g13f42fc9a16_1_352"/>
          <p:cNvPicPr preferRelativeResize="0"/>
          <p:nvPr/>
        </p:nvPicPr>
        <p:blipFill rotWithShape="1">
          <a:blip r:embed="rId3">
            <a:alphaModFix/>
          </a:blip>
          <a:srcRect b="0" l="0" r="0" t="0"/>
          <a:stretch/>
        </p:blipFill>
        <p:spPr>
          <a:xfrm>
            <a:off x="3656350" y="273725"/>
            <a:ext cx="4514850" cy="1771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g13f42fc9a16_1_358"/>
          <p:cNvSpPr txBox="1"/>
          <p:nvPr>
            <p:ph type="title"/>
          </p:nvPr>
        </p:nvSpPr>
        <p:spPr>
          <a:xfrm>
            <a:off x="838200" y="4999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sz="4500">
                <a:latin typeface="Comic Sans MS"/>
                <a:ea typeface="Comic Sans MS"/>
                <a:cs typeface="Comic Sans MS"/>
                <a:sym typeface="Comic Sans MS"/>
              </a:rPr>
              <a:t>Daily phonics - what does it look like?</a:t>
            </a:r>
            <a:endParaRPr sz="4500">
              <a:latin typeface="Comic Sans MS"/>
              <a:ea typeface="Comic Sans MS"/>
              <a:cs typeface="Comic Sans MS"/>
              <a:sym typeface="Comic Sans MS"/>
            </a:endParaRPr>
          </a:p>
        </p:txBody>
      </p:sp>
      <p:sp>
        <p:nvSpPr>
          <p:cNvPr id="80" name="Google Shape;80;g13f42fc9a16_1_358"/>
          <p:cNvSpPr txBox="1"/>
          <p:nvPr>
            <p:ph idx="1" type="body"/>
          </p:nvPr>
        </p:nvSpPr>
        <p:spPr>
          <a:xfrm>
            <a:off x="838200" y="2506800"/>
            <a:ext cx="10515600" cy="4351200"/>
          </a:xfrm>
          <a:prstGeom prst="rect">
            <a:avLst/>
          </a:prstGeom>
          <a:noFill/>
          <a:ln>
            <a:noFill/>
          </a:ln>
        </p:spPr>
        <p:txBody>
          <a:bodyPr anchorCtr="0" anchor="t" bIns="45700" lIns="91425" spcFirstLastPara="1" rIns="91425" wrap="square" tIns="45700">
            <a:normAutofit/>
          </a:bodyPr>
          <a:lstStyle/>
          <a:p>
            <a:pPr indent="-361950" lvl="0" marL="457200" rtl="0" algn="l">
              <a:lnSpc>
                <a:spcPct val="90000"/>
              </a:lnSpc>
              <a:spcBef>
                <a:spcPts val="1000"/>
              </a:spcBef>
              <a:spcAft>
                <a:spcPts val="0"/>
              </a:spcAft>
              <a:buSzPts val="2100"/>
              <a:buFont typeface="Comic Sans MS"/>
              <a:buChar char="●"/>
            </a:pPr>
            <a:r>
              <a:rPr lang="en-US" sz="2700">
                <a:latin typeface="Comic Sans MS"/>
                <a:ea typeface="Comic Sans MS"/>
                <a:cs typeface="Comic Sans MS"/>
                <a:sym typeface="Comic Sans MS"/>
              </a:rPr>
              <a:t>Introduce new sound</a:t>
            </a:r>
            <a:endParaRPr sz="2700">
              <a:latin typeface="Comic Sans MS"/>
              <a:ea typeface="Comic Sans MS"/>
              <a:cs typeface="Comic Sans MS"/>
              <a:sym typeface="Comic Sans MS"/>
            </a:endParaRPr>
          </a:p>
          <a:p>
            <a:pPr indent="-361950" lvl="0" marL="457200" rtl="0" algn="l">
              <a:lnSpc>
                <a:spcPct val="90000"/>
              </a:lnSpc>
              <a:spcBef>
                <a:spcPts val="0"/>
              </a:spcBef>
              <a:spcAft>
                <a:spcPts val="0"/>
              </a:spcAft>
              <a:buSzPts val="2100"/>
              <a:buFont typeface="Comic Sans MS"/>
              <a:buChar char="●"/>
            </a:pPr>
            <a:r>
              <a:rPr lang="en-US" sz="2700">
                <a:latin typeface="Comic Sans MS"/>
                <a:ea typeface="Comic Sans MS"/>
                <a:cs typeface="Comic Sans MS"/>
                <a:sym typeface="Comic Sans MS"/>
              </a:rPr>
              <a:t>Re-cap sounds previously learned and identify new sound</a:t>
            </a:r>
            <a:endParaRPr sz="2700">
              <a:latin typeface="Comic Sans MS"/>
              <a:ea typeface="Comic Sans MS"/>
              <a:cs typeface="Comic Sans MS"/>
              <a:sym typeface="Comic Sans MS"/>
            </a:endParaRPr>
          </a:p>
          <a:p>
            <a:pPr indent="-361950" lvl="0" marL="457200" rtl="0" algn="l">
              <a:lnSpc>
                <a:spcPct val="90000"/>
              </a:lnSpc>
              <a:spcBef>
                <a:spcPts val="0"/>
              </a:spcBef>
              <a:spcAft>
                <a:spcPts val="0"/>
              </a:spcAft>
              <a:buSzPts val="2100"/>
              <a:buFont typeface="Comic Sans MS"/>
              <a:buChar char="●"/>
            </a:pPr>
            <a:r>
              <a:rPr lang="en-US" sz="2700">
                <a:latin typeface="Comic Sans MS"/>
                <a:ea typeface="Comic Sans MS"/>
                <a:cs typeface="Comic Sans MS"/>
                <a:sym typeface="Comic Sans MS"/>
              </a:rPr>
              <a:t>Apply new sound to reading </a:t>
            </a:r>
            <a:r>
              <a:rPr lang="en-US" sz="2700">
                <a:solidFill>
                  <a:srgbClr val="06C306"/>
                </a:solidFill>
                <a:latin typeface="Comic Sans MS"/>
                <a:ea typeface="Comic Sans MS"/>
                <a:cs typeface="Comic Sans MS"/>
                <a:sym typeface="Comic Sans MS"/>
              </a:rPr>
              <a:t>green words</a:t>
            </a:r>
            <a:endParaRPr sz="2700">
              <a:solidFill>
                <a:srgbClr val="06C306"/>
              </a:solidFill>
              <a:latin typeface="Comic Sans MS"/>
              <a:ea typeface="Comic Sans MS"/>
              <a:cs typeface="Comic Sans MS"/>
              <a:sym typeface="Comic Sans MS"/>
            </a:endParaRPr>
          </a:p>
          <a:p>
            <a:pPr indent="-361950" lvl="0" marL="457200" rtl="0" algn="l">
              <a:lnSpc>
                <a:spcPct val="90000"/>
              </a:lnSpc>
              <a:spcBef>
                <a:spcPts val="0"/>
              </a:spcBef>
              <a:spcAft>
                <a:spcPts val="0"/>
              </a:spcAft>
              <a:buSzPts val="2100"/>
              <a:buFont typeface="Comic Sans MS"/>
              <a:buChar char="●"/>
            </a:pPr>
            <a:r>
              <a:rPr lang="en-US" sz="2700">
                <a:latin typeface="Comic Sans MS"/>
                <a:ea typeface="Comic Sans MS"/>
                <a:cs typeface="Comic Sans MS"/>
                <a:sym typeface="Comic Sans MS"/>
              </a:rPr>
              <a:t>Apply new sound to reading </a:t>
            </a:r>
            <a:r>
              <a:rPr lang="en-US" sz="2700">
                <a:solidFill>
                  <a:srgbClr val="FBDE34"/>
                </a:solidFill>
                <a:latin typeface="Comic Sans MS"/>
                <a:ea typeface="Comic Sans MS"/>
                <a:cs typeface="Comic Sans MS"/>
                <a:sym typeface="Comic Sans MS"/>
              </a:rPr>
              <a:t>alien words</a:t>
            </a:r>
            <a:endParaRPr sz="2700">
              <a:solidFill>
                <a:srgbClr val="FBDE34"/>
              </a:solidFill>
              <a:latin typeface="Comic Sans MS"/>
              <a:ea typeface="Comic Sans MS"/>
              <a:cs typeface="Comic Sans MS"/>
              <a:sym typeface="Comic Sans MS"/>
            </a:endParaRPr>
          </a:p>
          <a:p>
            <a:pPr indent="-361950" lvl="0" marL="457200" rtl="0" algn="l">
              <a:lnSpc>
                <a:spcPct val="90000"/>
              </a:lnSpc>
              <a:spcBef>
                <a:spcPts val="0"/>
              </a:spcBef>
              <a:spcAft>
                <a:spcPts val="0"/>
              </a:spcAft>
              <a:buSzPts val="2100"/>
              <a:buFont typeface="Comic Sans MS"/>
              <a:buChar char="●"/>
            </a:pPr>
            <a:r>
              <a:rPr lang="en-US" sz="2700">
                <a:latin typeface="Comic Sans MS"/>
                <a:ea typeface="Comic Sans MS"/>
                <a:cs typeface="Comic Sans MS"/>
                <a:sym typeface="Comic Sans MS"/>
              </a:rPr>
              <a:t>We always identify the ‘special friends’, ‘Fred talk’, then read the word.</a:t>
            </a:r>
            <a:endParaRPr sz="2700">
              <a:latin typeface="Comic Sans MS"/>
              <a:ea typeface="Comic Sans MS"/>
              <a:cs typeface="Comic Sans MS"/>
              <a:sym typeface="Comic Sans MS"/>
            </a:endParaRPr>
          </a:p>
          <a:p>
            <a:pPr indent="-361950" lvl="0" marL="457200" rtl="0" algn="l">
              <a:lnSpc>
                <a:spcPct val="90000"/>
              </a:lnSpc>
              <a:spcBef>
                <a:spcPts val="0"/>
              </a:spcBef>
              <a:spcAft>
                <a:spcPts val="0"/>
              </a:spcAft>
              <a:buSzPts val="2100"/>
              <a:buFont typeface="Comic Sans MS"/>
              <a:buChar char="●"/>
            </a:pPr>
            <a:r>
              <a:rPr lang="en-US" sz="2700">
                <a:latin typeface="Comic Sans MS"/>
                <a:ea typeface="Comic Sans MS"/>
                <a:cs typeface="Comic Sans MS"/>
                <a:sym typeface="Comic Sans MS"/>
              </a:rPr>
              <a:t>Speedy write - identify the sounds within a word and write it down</a:t>
            </a:r>
            <a:endParaRPr sz="2700">
              <a:latin typeface="Comic Sans MS"/>
              <a:ea typeface="Comic Sans MS"/>
              <a:cs typeface="Comic Sans MS"/>
              <a:sym typeface="Comic Sans MS"/>
            </a:endParaRPr>
          </a:p>
          <a:p>
            <a:pPr indent="-361950" lvl="0" marL="457200" rtl="0" algn="l">
              <a:lnSpc>
                <a:spcPct val="90000"/>
              </a:lnSpc>
              <a:spcBef>
                <a:spcPts val="0"/>
              </a:spcBef>
              <a:spcAft>
                <a:spcPts val="0"/>
              </a:spcAft>
              <a:buSzPts val="2100"/>
              <a:buFont typeface="Comic Sans MS"/>
              <a:buChar char="●"/>
            </a:pPr>
            <a:r>
              <a:rPr lang="en-US" sz="2700">
                <a:latin typeface="Comic Sans MS"/>
                <a:ea typeface="Comic Sans MS"/>
                <a:cs typeface="Comic Sans MS"/>
                <a:sym typeface="Comic Sans MS"/>
              </a:rPr>
              <a:t>Speedy green words - speedily read words we have previously learned (‘Fred in your head’)</a:t>
            </a:r>
            <a:endParaRPr sz="2700">
              <a:latin typeface="Comic Sans MS"/>
              <a:ea typeface="Comic Sans MS"/>
              <a:cs typeface="Comic Sans MS"/>
              <a:sym typeface="Comic Sans MS"/>
            </a:endParaRPr>
          </a:p>
          <a:p>
            <a:pPr indent="-361950" lvl="0" marL="457200" rtl="0" algn="l">
              <a:lnSpc>
                <a:spcPct val="90000"/>
              </a:lnSpc>
              <a:spcBef>
                <a:spcPts val="0"/>
              </a:spcBef>
              <a:spcAft>
                <a:spcPts val="0"/>
              </a:spcAft>
              <a:buSzPts val="2100"/>
              <a:buFont typeface="Comic Sans MS"/>
              <a:buChar char="●"/>
            </a:pPr>
            <a:r>
              <a:rPr lang="en-US" sz="2700">
                <a:solidFill>
                  <a:srgbClr val="FF0000"/>
                </a:solidFill>
                <a:latin typeface="Comic Sans MS"/>
                <a:ea typeface="Comic Sans MS"/>
                <a:cs typeface="Comic Sans MS"/>
                <a:sym typeface="Comic Sans MS"/>
              </a:rPr>
              <a:t>Red words (common exception words)</a:t>
            </a:r>
            <a:endParaRPr sz="2700">
              <a:solidFill>
                <a:srgbClr val="FF0000"/>
              </a:solidFill>
              <a:latin typeface="Comic Sans MS"/>
              <a:ea typeface="Comic Sans MS"/>
              <a:cs typeface="Comic Sans MS"/>
              <a:sym typeface="Comic Sans MS"/>
            </a:endParaRPr>
          </a:p>
        </p:txBody>
      </p:sp>
      <p:pic>
        <p:nvPicPr>
          <p:cNvPr id="81" name="Google Shape;81;g13f42fc9a16_1_358"/>
          <p:cNvPicPr preferRelativeResize="0"/>
          <p:nvPr/>
        </p:nvPicPr>
        <p:blipFill rotWithShape="1">
          <a:blip r:embed="rId3">
            <a:alphaModFix/>
          </a:blip>
          <a:srcRect b="0" l="0" r="0" t="0"/>
          <a:stretch/>
        </p:blipFill>
        <p:spPr>
          <a:xfrm rot="2913525">
            <a:off x="10130261" y="1364345"/>
            <a:ext cx="1614780" cy="167636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g283c6262e82_0_11"/>
          <p:cNvPicPr preferRelativeResize="0"/>
          <p:nvPr/>
        </p:nvPicPr>
        <p:blipFill rotWithShape="1">
          <a:blip r:embed="rId3">
            <a:alphaModFix/>
          </a:blip>
          <a:srcRect b="0" l="0" r="0" t="0"/>
          <a:stretch/>
        </p:blipFill>
        <p:spPr>
          <a:xfrm>
            <a:off x="1721425" y="326439"/>
            <a:ext cx="9050474" cy="6205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g283c6262e82_0_0"/>
          <p:cNvPicPr preferRelativeResize="0"/>
          <p:nvPr/>
        </p:nvPicPr>
        <p:blipFill rotWithShape="1">
          <a:blip r:embed="rId3">
            <a:alphaModFix/>
          </a:blip>
          <a:srcRect b="0" l="0" r="0" t="0"/>
          <a:stretch/>
        </p:blipFill>
        <p:spPr>
          <a:xfrm>
            <a:off x="3235050" y="273625"/>
            <a:ext cx="4419575" cy="6423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13f42fc9a16_1_36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latin typeface="Comic Sans MS"/>
                <a:ea typeface="Comic Sans MS"/>
                <a:cs typeface="Comic Sans MS"/>
                <a:sym typeface="Comic Sans MS"/>
              </a:rPr>
              <a:t>Set 1 Sounds					Set 2 and 3 Sounds</a:t>
            </a:r>
            <a:endParaRPr>
              <a:latin typeface="Comic Sans MS"/>
              <a:ea typeface="Comic Sans MS"/>
              <a:cs typeface="Comic Sans MS"/>
              <a:sym typeface="Comic Sans MS"/>
            </a:endParaRPr>
          </a:p>
        </p:txBody>
      </p:sp>
      <p:sp>
        <p:nvSpPr>
          <p:cNvPr id="97" name="Google Shape;97;g13f42fc9a16_1_36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1600"/>
              </a:spcAft>
              <a:buSzPts val="1800"/>
              <a:buNone/>
            </a:pPr>
            <a:r>
              <a:t/>
            </a:r>
            <a:endParaRPr/>
          </a:p>
        </p:txBody>
      </p:sp>
      <p:pic>
        <p:nvPicPr>
          <p:cNvPr id="98" name="Google Shape;98;g13f42fc9a16_1_363"/>
          <p:cNvPicPr preferRelativeResize="0"/>
          <p:nvPr/>
        </p:nvPicPr>
        <p:blipFill rotWithShape="1">
          <a:blip r:embed="rId3">
            <a:alphaModFix/>
          </a:blip>
          <a:srcRect b="0" l="0" r="0" t="0"/>
          <a:stretch/>
        </p:blipFill>
        <p:spPr>
          <a:xfrm>
            <a:off x="838200" y="1475475"/>
            <a:ext cx="3269975" cy="4600125"/>
          </a:xfrm>
          <a:prstGeom prst="rect">
            <a:avLst/>
          </a:prstGeom>
          <a:noFill/>
          <a:ln>
            <a:noFill/>
          </a:ln>
        </p:spPr>
      </p:pic>
      <p:pic>
        <p:nvPicPr>
          <p:cNvPr id="99" name="Google Shape;99;g13f42fc9a16_1_363"/>
          <p:cNvPicPr preferRelativeResize="0"/>
          <p:nvPr/>
        </p:nvPicPr>
        <p:blipFill rotWithShape="1">
          <a:blip r:embed="rId4">
            <a:alphaModFix/>
          </a:blip>
          <a:srcRect b="0" l="0" r="0" t="0"/>
          <a:stretch/>
        </p:blipFill>
        <p:spPr>
          <a:xfrm>
            <a:off x="6436925" y="1475475"/>
            <a:ext cx="3502790" cy="4600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g13f42fc9a16_1_37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latin typeface="Comic Sans MS"/>
                <a:ea typeface="Comic Sans MS"/>
                <a:cs typeface="Comic Sans MS"/>
                <a:sym typeface="Comic Sans MS"/>
              </a:rPr>
              <a:t>How and when do we assess what the children know?</a:t>
            </a:r>
            <a:endParaRPr>
              <a:latin typeface="Comic Sans MS"/>
              <a:ea typeface="Comic Sans MS"/>
              <a:cs typeface="Comic Sans MS"/>
              <a:sym typeface="Comic Sans MS"/>
            </a:endParaRPr>
          </a:p>
        </p:txBody>
      </p:sp>
      <p:sp>
        <p:nvSpPr>
          <p:cNvPr id="105" name="Google Shape;105;g13f42fc9a16_1_37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highlight>
                <a:srgbClr val="FFFF00"/>
              </a:highlight>
            </a:endParaRPr>
          </a:p>
          <a:p>
            <a:pPr indent="-400050" lvl="0" marL="457200" rtl="0" algn="l">
              <a:lnSpc>
                <a:spcPct val="90000"/>
              </a:lnSpc>
              <a:spcBef>
                <a:spcPts val="1600"/>
              </a:spcBef>
              <a:spcAft>
                <a:spcPts val="0"/>
              </a:spcAft>
              <a:buSzPts val="2700"/>
              <a:buFont typeface="Comic Sans MS"/>
              <a:buChar char="●"/>
            </a:pPr>
            <a:r>
              <a:rPr lang="en-US" sz="2700">
                <a:latin typeface="Comic Sans MS"/>
                <a:ea typeface="Comic Sans MS"/>
                <a:cs typeface="Comic Sans MS"/>
                <a:sym typeface="Comic Sans MS"/>
              </a:rPr>
              <a:t>Children are assessed every 6-8 weeks on a one-to-one basis with a member of our team. We do not change reading levels in between assessment points.</a:t>
            </a:r>
            <a:endParaRPr sz="2700">
              <a:latin typeface="Comic Sans MS"/>
              <a:ea typeface="Comic Sans MS"/>
              <a:cs typeface="Comic Sans MS"/>
              <a:sym typeface="Comic Sans MS"/>
            </a:endParaRPr>
          </a:p>
          <a:p>
            <a:pPr indent="-400050" lvl="0" marL="457200" rtl="0" algn="l">
              <a:lnSpc>
                <a:spcPct val="90000"/>
              </a:lnSpc>
              <a:spcBef>
                <a:spcPts val="0"/>
              </a:spcBef>
              <a:spcAft>
                <a:spcPts val="0"/>
              </a:spcAft>
              <a:buSzPts val="2700"/>
              <a:buFont typeface="Comic Sans MS"/>
              <a:buChar char="●"/>
            </a:pPr>
            <a:r>
              <a:rPr lang="en-US" sz="2700">
                <a:latin typeface="Comic Sans MS"/>
                <a:ea typeface="Comic Sans MS"/>
                <a:cs typeface="Comic Sans MS"/>
                <a:sym typeface="Comic Sans MS"/>
              </a:rPr>
              <a:t>They read the sounds they know.</a:t>
            </a:r>
            <a:endParaRPr sz="2700">
              <a:latin typeface="Comic Sans MS"/>
              <a:ea typeface="Comic Sans MS"/>
              <a:cs typeface="Comic Sans MS"/>
              <a:sym typeface="Comic Sans MS"/>
            </a:endParaRPr>
          </a:p>
          <a:p>
            <a:pPr indent="-400050" lvl="0" marL="457200" rtl="0" algn="l">
              <a:lnSpc>
                <a:spcPct val="90000"/>
              </a:lnSpc>
              <a:spcBef>
                <a:spcPts val="0"/>
              </a:spcBef>
              <a:spcAft>
                <a:spcPts val="0"/>
              </a:spcAft>
              <a:buSzPts val="2700"/>
              <a:buFont typeface="Comic Sans MS"/>
              <a:buChar char="●"/>
            </a:pPr>
            <a:r>
              <a:rPr lang="en-US" sz="2700">
                <a:latin typeface="Comic Sans MS"/>
                <a:ea typeface="Comic Sans MS"/>
                <a:cs typeface="Comic Sans MS"/>
                <a:sym typeface="Comic Sans MS"/>
              </a:rPr>
              <a:t>They read real words and alien words by sounding them out loud. </a:t>
            </a:r>
            <a:endParaRPr sz="2700">
              <a:latin typeface="Comic Sans MS"/>
              <a:ea typeface="Comic Sans MS"/>
              <a:cs typeface="Comic Sans MS"/>
              <a:sym typeface="Comic Sans MS"/>
            </a:endParaRPr>
          </a:p>
          <a:p>
            <a:pPr indent="-400050" lvl="0" marL="457200" rtl="0" algn="l">
              <a:lnSpc>
                <a:spcPct val="90000"/>
              </a:lnSpc>
              <a:spcBef>
                <a:spcPts val="0"/>
              </a:spcBef>
              <a:spcAft>
                <a:spcPts val="0"/>
              </a:spcAft>
              <a:buSzPts val="2700"/>
              <a:buFont typeface="Comic Sans MS"/>
              <a:buChar char="●"/>
            </a:pPr>
            <a:r>
              <a:rPr lang="en-US" sz="2700">
                <a:latin typeface="Comic Sans MS"/>
                <a:ea typeface="Comic Sans MS"/>
                <a:cs typeface="Comic Sans MS"/>
                <a:sym typeface="Comic Sans MS"/>
              </a:rPr>
              <a:t>They will also be asked to read a set of real words </a:t>
            </a:r>
            <a:r>
              <a:rPr i="1" lang="en-US" sz="2700">
                <a:latin typeface="Comic Sans MS"/>
                <a:ea typeface="Comic Sans MS"/>
                <a:cs typeface="Comic Sans MS"/>
                <a:sym typeface="Comic Sans MS"/>
              </a:rPr>
              <a:t>quickly</a:t>
            </a:r>
            <a:r>
              <a:rPr lang="en-US" sz="2700">
                <a:latin typeface="Comic Sans MS"/>
                <a:ea typeface="Comic Sans MS"/>
                <a:cs typeface="Comic Sans MS"/>
                <a:sym typeface="Comic Sans MS"/>
              </a:rPr>
              <a:t>. We call this </a:t>
            </a:r>
            <a:r>
              <a:rPr i="1" lang="en-US" sz="2700">
                <a:latin typeface="Comic Sans MS"/>
                <a:ea typeface="Comic Sans MS"/>
                <a:cs typeface="Comic Sans MS"/>
                <a:sym typeface="Comic Sans MS"/>
              </a:rPr>
              <a:t>Speedy Reading</a:t>
            </a:r>
            <a:r>
              <a:rPr lang="en-US" sz="2700">
                <a:latin typeface="Comic Sans MS"/>
                <a:ea typeface="Comic Sans MS"/>
                <a:cs typeface="Comic Sans MS"/>
                <a:sym typeface="Comic Sans MS"/>
              </a:rPr>
              <a:t>.</a:t>
            </a:r>
            <a:endParaRPr sz="2700">
              <a:latin typeface="Comic Sans MS"/>
              <a:ea typeface="Comic Sans MS"/>
              <a:cs typeface="Comic Sans MS"/>
              <a:sym typeface="Comic Sans M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15b4354313d_0_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latin typeface="Comic Sans MS"/>
                <a:ea typeface="Comic Sans MS"/>
                <a:cs typeface="Comic Sans MS"/>
                <a:sym typeface="Comic Sans MS"/>
              </a:rPr>
              <a:t>My child can read their book quite easily - why?</a:t>
            </a:r>
            <a:endParaRPr/>
          </a:p>
        </p:txBody>
      </p:sp>
      <p:sp>
        <p:nvSpPr>
          <p:cNvPr id="111" name="Google Shape;111;g15b4354313d_0_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400050" lvl="0" marL="457200" rtl="0" algn="l">
              <a:lnSpc>
                <a:spcPct val="90000"/>
              </a:lnSpc>
              <a:spcBef>
                <a:spcPts val="1000"/>
              </a:spcBef>
              <a:spcAft>
                <a:spcPts val="0"/>
              </a:spcAft>
              <a:buSzPts val="2700"/>
              <a:buFont typeface="Comic Sans MS"/>
              <a:buChar char="●"/>
            </a:pPr>
            <a:r>
              <a:rPr lang="en-US" sz="2700">
                <a:latin typeface="Comic Sans MS"/>
                <a:ea typeface="Comic Sans MS"/>
                <a:cs typeface="Comic Sans MS"/>
                <a:sym typeface="Comic Sans MS"/>
              </a:rPr>
              <a:t>Children need to know all the sounds and be able to apply them for the level of book they are reading.</a:t>
            </a:r>
            <a:endParaRPr sz="2700">
              <a:latin typeface="Comic Sans MS"/>
              <a:ea typeface="Comic Sans MS"/>
              <a:cs typeface="Comic Sans MS"/>
              <a:sym typeface="Comic Sans MS"/>
            </a:endParaRPr>
          </a:p>
          <a:p>
            <a:pPr indent="-400050" lvl="0" marL="457200" rtl="0" algn="l">
              <a:lnSpc>
                <a:spcPct val="90000"/>
              </a:lnSpc>
              <a:spcBef>
                <a:spcPts val="0"/>
              </a:spcBef>
              <a:spcAft>
                <a:spcPts val="0"/>
              </a:spcAft>
              <a:buSzPts val="2700"/>
              <a:buFont typeface="Comic Sans MS"/>
              <a:buChar char="●"/>
            </a:pPr>
            <a:r>
              <a:rPr lang="en-US" sz="2700">
                <a:latin typeface="Comic Sans MS"/>
                <a:ea typeface="Comic Sans MS"/>
                <a:cs typeface="Comic Sans MS"/>
                <a:sym typeface="Comic Sans MS"/>
              </a:rPr>
              <a:t>The book should not be a challenge for them to read.</a:t>
            </a:r>
            <a:endParaRPr sz="2700">
              <a:latin typeface="Comic Sans MS"/>
              <a:ea typeface="Comic Sans MS"/>
              <a:cs typeface="Comic Sans MS"/>
              <a:sym typeface="Comic Sans MS"/>
            </a:endParaRPr>
          </a:p>
          <a:p>
            <a:pPr indent="-400050" lvl="0" marL="457200" rtl="0" algn="l">
              <a:lnSpc>
                <a:spcPct val="90000"/>
              </a:lnSpc>
              <a:spcBef>
                <a:spcPts val="0"/>
              </a:spcBef>
              <a:spcAft>
                <a:spcPts val="0"/>
              </a:spcAft>
              <a:buSzPts val="2700"/>
              <a:buFont typeface="Comic Sans MS"/>
              <a:buChar char="●"/>
            </a:pPr>
            <a:r>
              <a:rPr lang="en-US" sz="2700">
                <a:latin typeface="Comic Sans MS"/>
                <a:ea typeface="Comic Sans MS"/>
                <a:cs typeface="Comic Sans MS"/>
                <a:sym typeface="Comic Sans MS"/>
              </a:rPr>
              <a:t>The scheme is designed so that they will not meet any sounds they do not know confidently.</a:t>
            </a:r>
            <a:endParaRPr sz="2700">
              <a:latin typeface="Comic Sans MS"/>
              <a:ea typeface="Comic Sans MS"/>
              <a:cs typeface="Comic Sans MS"/>
              <a:sym typeface="Comic Sans MS"/>
            </a:endParaRPr>
          </a:p>
          <a:p>
            <a:pPr indent="-400050" lvl="0" marL="457200" rtl="0" algn="l">
              <a:lnSpc>
                <a:spcPct val="90000"/>
              </a:lnSpc>
              <a:spcBef>
                <a:spcPts val="0"/>
              </a:spcBef>
              <a:spcAft>
                <a:spcPts val="0"/>
              </a:spcAft>
              <a:buSzPts val="2700"/>
              <a:buFont typeface="Comic Sans MS"/>
              <a:buChar char="●"/>
            </a:pPr>
            <a:r>
              <a:rPr lang="en-US" sz="2700">
                <a:latin typeface="Comic Sans MS"/>
                <a:ea typeface="Comic Sans MS"/>
                <a:cs typeface="Comic Sans MS"/>
                <a:sym typeface="Comic Sans MS"/>
              </a:rPr>
              <a:t>All new sounds are taught during their phonics sessions.</a:t>
            </a:r>
            <a:endParaRPr sz="2700">
              <a:latin typeface="Comic Sans MS"/>
              <a:ea typeface="Comic Sans MS"/>
              <a:cs typeface="Comic Sans MS"/>
              <a:sym typeface="Comic Sans MS"/>
            </a:endParaRPr>
          </a:p>
          <a:p>
            <a:pPr indent="0" lvl="0" marL="0" rtl="0" algn="l">
              <a:lnSpc>
                <a:spcPct val="90000"/>
              </a:lnSpc>
              <a:spcBef>
                <a:spcPts val="1600"/>
              </a:spcBef>
              <a:spcAft>
                <a:spcPts val="1600"/>
              </a:spcAft>
              <a:buSzPts val="18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2022-09-26T20:08:08Z</dcterms:created>
  <dc:creator>Staff</dc:creator>
</cp:coreProperties>
</file>